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78" r:id="rId5"/>
    <p:sldId id="261" r:id="rId6"/>
    <p:sldId id="262" r:id="rId7"/>
    <p:sldId id="274" r:id="rId8"/>
    <p:sldId id="277" r:id="rId9"/>
    <p:sldId id="263" r:id="rId10"/>
    <p:sldId id="276" r:id="rId11"/>
    <p:sldId id="264" r:id="rId12"/>
    <p:sldId id="265" r:id="rId13"/>
    <p:sldId id="266" r:id="rId14"/>
    <p:sldId id="267" r:id="rId15"/>
    <p:sldId id="268" r:id="rId16"/>
    <p:sldId id="279" r:id="rId17"/>
    <p:sldId id="270" r:id="rId18"/>
    <p:sldId id="271" r:id="rId19"/>
    <p:sldId id="275" r:id="rId20"/>
    <p:sldId id="273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76" d="100"/>
          <a:sy n="76" d="100"/>
        </p:scale>
        <p:origin x="-4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jpeg"/><Relationship Id="rId2" Type="http://schemas.openxmlformats.org/officeDocument/2006/relationships/image" Target="../media/image401.jpeg"/><Relationship Id="rId1" Type="http://schemas.openxmlformats.org/officeDocument/2006/relationships/image" Target="../media/image3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B2AEE-3A49-45EE-B135-5002B47879F0}" type="doc">
      <dgm:prSet loTypeId="urn:microsoft.com/office/officeart/2005/8/layout/equation1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FD7F1A56-4857-4EE4-825C-18327134B48A}">
      <dgm:prSet phldrT="[Tekst]"/>
      <dgm:spPr/>
      <dgm:t>
        <a:bodyPr/>
        <a:lstStyle/>
        <a:p>
          <a:r>
            <a:rPr lang="pl-PL" b="1"/>
            <a:t>Gospodarczy:</a:t>
          </a:r>
        </a:p>
        <a:p>
          <a:r>
            <a:rPr lang="pl-PL" b="1" i="1"/>
            <a:t>Wspólna przestrzeń </a:t>
          </a:r>
          <a:r>
            <a:rPr lang="pl-PL" b="1" i="1" err="1"/>
            <a:t>społeczno</a:t>
          </a:r>
          <a:r>
            <a:rPr lang="pl-PL" b="1" i="1"/>
            <a:t> – gospodarcza </a:t>
          </a:r>
        </a:p>
      </dgm:t>
    </dgm:pt>
    <dgm:pt modelId="{A00D8CDB-EF8C-48E1-8C96-14E929B383DC}" type="parTrans" cxnId="{A20A1341-B837-4835-AE93-CA41B6E50F35}">
      <dgm:prSet/>
      <dgm:spPr/>
      <dgm:t>
        <a:bodyPr/>
        <a:lstStyle/>
        <a:p>
          <a:endParaRPr lang="pl-PL"/>
        </a:p>
      </dgm:t>
    </dgm:pt>
    <dgm:pt modelId="{E4F062DC-F8BD-4884-B3F9-6CC09AE3F40C}" type="sibTrans" cxnId="{A20A1341-B837-4835-AE93-CA41B6E50F35}">
      <dgm:prSet/>
      <dgm:spPr/>
      <dgm:t>
        <a:bodyPr/>
        <a:lstStyle/>
        <a:p>
          <a:endParaRPr lang="pl-PL"/>
        </a:p>
      </dgm:t>
    </dgm:pt>
    <dgm:pt modelId="{FCAB3153-3D9A-46AE-A13B-B0EAD027D89A}">
      <dgm:prSet phldrT="[Tekst]"/>
      <dgm:spPr/>
      <dgm:t>
        <a:bodyPr/>
        <a:lstStyle/>
        <a:p>
          <a:r>
            <a:rPr lang="pl-PL" b="1"/>
            <a:t>Misyjny:</a:t>
          </a:r>
        </a:p>
        <a:p>
          <a:r>
            <a:rPr lang="pl-PL" b="1" i="1"/>
            <a:t>Odmienić siebie – odmienić Europę</a:t>
          </a:r>
        </a:p>
        <a:p>
          <a:endParaRPr lang="pl-PL"/>
        </a:p>
      </dgm:t>
    </dgm:pt>
    <dgm:pt modelId="{2AF44C42-3F7F-4D18-A74F-D035337F07E1}" type="parTrans" cxnId="{FF1BC0DC-A6D9-40B6-BA76-151E946C485C}">
      <dgm:prSet/>
      <dgm:spPr/>
      <dgm:t>
        <a:bodyPr/>
        <a:lstStyle/>
        <a:p>
          <a:endParaRPr lang="pl-PL"/>
        </a:p>
      </dgm:t>
    </dgm:pt>
    <dgm:pt modelId="{A7EFFC55-D98A-4EDC-AD21-5F568E2B5EC2}" type="sibTrans" cxnId="{FF1BC0DC-A6D9-40B6-BA76-151E946C485C}">
      <dgm:prSet/>
      <dgm:spPr/>
      <dgm:t>
        <a:bodyPr/>
        <a:lstStyle/>
        <a:p>
          <a:endParaRPr lang="pl-PL"/>
        </a:p>
      </dgm:t>
    </dgm:pt>
    <dgm:pt modelId="{79ECB7CD-8CD2-477A-B816-B081D20B7231}" type="pres">
      <dgm:prSet presAssocID="{E49B2AEE-3A49-45EE-B135-5002B47879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C1185DA-7406-4180-8BFB-5FB410021B1F}" type="pres">
      <dgm:prSet presAssocID="{FD7F1A56-4857-4EE4-825C-18327134B48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96CEDF7-E9F9-4D09-8F89-E2138DC7D62E}" type="pres">
      <dgm:prSet presAssocID="{E4F062DC-F8BD-4884-B3F9-6CC09AE3F40C}" presName="spacerL" presStyleCnt="0"/>
      <dgm:spPr/>
    </dgm:pt>
    <dgm:pt modelId="{921CE45C-DA32-43D2-B144-E9D7C1437F31}" type="pres">
      <dgm:prSet presAssocID="{E4F062DC-F8BD-4884-B3F9-6CC09AE3F40C}" presName="sibTrans" presStyleLbl="sibTrans2D1" presStyleIdx="0" presStyleCnt="1"/>
      <dgm:spPr/>
      <dgm:t>
        <a:bodyPr/>
        <a:lstStyle/>
        <a:p>
          <a:endParaRPr lang="sk-SK"/>
        </a:p>
      </dgm:t>
    </dgm:pt>
    <dgm:pt modelId="{252870C1-25B3-4AFC-B97D-B8193DBB3C0C}" type="pres">
      <dgm:prSet presAssocID="{E4F062DC-F8BD-4884-B3F9-6CC09AE3F40C}" presName="spacerR" presStyleCnt="0"/>
      <dgm:spPr/>
    </dgm:pt>
    <dgm:pt modelId="{00951858-A6A1-4424-A85B-A166BE6810BD}" type="pres">
      <dgm:prSet presAssocID="{FCAB3153-3D9A-46AE-A13B-B0EAD027D89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9A7FC42-D1CA-4411-86D5-986438016974}" type="presOf" srcId="{E49B2AEE-3A49-45EE-B135-5002B47879F0}" destId="{79ECB7CD-8CD2-477A-B816-B081D20B7231}" srcOrd="0" destOrd="0" presId="urn:microsoft.com/office/officeart/2005/8/layout/equation1"/>
    <dgm:cxn modelId="{A20A1341-B837-4835-AE93-CA41B6E50F35}" srcId="{E49B2AEE-3A49-45EE-B135-5002B47879F0}" destId="{FD7F1A56-4857-4EE4-825C-18327134B48A}" srcOrd="0" destOrd="0" parTransId="{A00D8CDB-EF8C-48E1-8C96-14E929B383DC}" sibTransId="{E4F062DC-F8BD-4884-B3F9-6CC09AE3F40C}"/>
    <dgm:cxn modelId="{FF1BC0DC-A6D9-40B6-BA76-151E946C485C}" srcId="{E49B2AEE-3A49-45EE-B135-5002B47879F0}" destId="{FCAB3153-3D9A-46AE-A13B-B0EAD027D89A}" srcOrd="1" destOrd="0" parTransId="{2AF44C42-3F7F-4D18-A74F-D035337F07E1}" sibTransId="{A7EFFC55-D98A-4EDC-AD21-5F568E2B5EC2}"/>
    <dgm:cxn modelId="{495FBD47-40E2-419E-887E-BEFFF0CCCDB9}" type="presOf" srcId="{E4F062DC-F8BD-4884-B3F9-6CC09AE3F40C}" destId="{921CE45C-DA32-43D2-B144-E9D7C1437F31}" srcOrd="0" destOrd="0" presId="urn:microsoft.com/office/officeart/2005/8/layout/equation1"/>
    <dgm:cxn modelId="{F1A4A6BB-5DB9-4F80-8A13-0CE4AD252E6E}" type="presOf" srcId="{FCAB3153-3D9A-46AE-A13B-B0EAD027D89A}" destId="{00951858-A6A1-4424-A85B-A166BE6810BD}" srcOrd="0" destOrd="0" presId="urn:microsoft.com/office/officeart/2005/8/layout/equation1"/>
    <dgm:cxn modelId="{C14F9CD2-5AC3-4053-B293-569837C0A7F1}" type="presOf" srcId="{FD7F1A56-4857-4EE4-825C-18327134B48A}" destId="{1C1185DA-7406-4180-8BFB-5FB410021B1F}" srcOrd="0" destOrd="0" presId="urn:microsoft.com/office/officeart/2005/8/layout/equation1"/>
    <dgm:cxn modelId="{BAE8C45A-C73E-40D7-AE9A-A5C0A025CACE}" type="presParOf" srcId="{79ECB7CD-8CD2-477A-B816-B081D20B7231}" destId="{1C1185DA-7406-4180-8BFB-5FB410021B1F}" srcOrd="0" destOrd="0" presId="urn:microsoft.com/office/officeart/2005/8/layout/equation1"/>
    <dgm:cxn modelId="{B0DB93EF-7988-40EC-BFB6-8E77125726EB}" type="presParOf" srcId="{79ECB7CD-8CD2-477A-B816-B081D20B7231}" destId="{496CEDF7-E9F9-4D09-8F89-E2138DC7D62E}" srcOrd="1" destOrd="0" presId="urn:microsoft.com/office/officeart/2005/8/layout/equation1"/>
    <dgm:cxn modelId="{BBD9AC1B-C967-4287-8B42-65B864AEBE7E}" type="presParOf" srcId="{79ECB7CD-8CD2-477A-B816-B081D20B7231}" destId="{921CE45C-DA32-43D2-B144-E9D7C1437F31}" srcOrd="2" destOrd="0" presId="urn:microsoft.com/office/officeart/2005/8/layout/equation1"/>
    <dgm:cxn modelId="{88F0A588-9D05-4460-BFF9-A0CECF600067}" type="presParOf" srcId="{79ECB7CD-8CD2-477A-B816-B081D20B7231}" destId="{252870C1-25B3-4AFC-B97D-B8193DBB3C0C}" srcOrd="3" destOrd="0" presId="urn:microsoft.com/office/officeart/2005/8/layout/equation1"/>
    <dgm:cxn modelId="{590E1CDD-A736-43F3-99AC-4014853DD03E}" type="presParOf" srcId="{79ECB7CD-8CD2-477A-B816-B081D20B7231}" destId="{00951858-A6A1-4424-A85B-A166BE6810BD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9B2AEE-3A49-45EE-B135-5002B47879F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91FA30E-94D3-4703-80B1-48030B3E0157}">
      <dgm:prSet phldrT="[Tekst]"/>
      <dgm:spPr>
        <a:solidFill>
          <a:srgbClr val="006600"/>
        </a:solidFill>
      </dgm:spPr>
      <dgm:t>
        <a:bodyPr/>
        <a:lstStyle/>
        <a:p>
          <a:r>
            <a:rPr lang="pl-PL" dirty="0" err="1"/>
            <a:t>Carpathia</a:t>
          </a:r>
          <a:r>
            <a:rPr lang="pl-PL" dirty="0"/>
            <a:t> </a:t>
          </a:r>
        </a:p>
      </dgm:t>
    </dgm:pt>
    <dgm:pt modelId="{B96F1DD5-7563-4712-A977-2522E748FDED}" type="parTrans" cxnId="{B29415B6-096B-4526-97C8-5163EE008163}">
      <dgm:prSet/>
      <dgm:spPr/>
      <dgm:t>
        <a:bodyPr/>
        <a:lstStyle/>
        <a:p>
          <a:endParaRPr lang="pl-PL"/>
        </a:p>
      </dgm:t>
    </dgm:pt>
    <dgm:pt modelId="{74511DAD-0906-4114-ABA2-A61A70354A7A}" type="sibTrans" cxnId="{B29415B6-096B-4526-97C8-5163EE008163}">
      <dgm:prSet/>
      <dgm:spPr/>
      <dgm:t>
        <a:bodyPr/>
        <a:lstStyle/>
        <a:p>
          <a:endParaRPr lang="pl-PL"/>
        </a:p>
      </dgm:t>
    </dgm:pt>
    <dgm:pt modelId="{E16ED79B-437D-43FF-879A-F63D65F48EFA}">
      <dgm:prSet phldrT="[Tekst]"/>
      <dgm:spPr>
        <a:solidFill>
          <a:srgbClr val="006600"/>
        </a:solidFill>
      </dgm:spPr>
      <dgm:t>
        <a:bodyPr/>
        <a:lstStyle/>
        <a:p>
          <a:r>
            <a:rPr lang="pl-PL" dirty="0"/>
            <a:t>Projekt długoterminowy </a:t>
          </a:r>
        </a:p>
      </dgm:t>
    </dgm:pt>
    <dgm:pt modelId="{F661CADF-67CB-4A59-975C-D33456D9B2A1}" type="parTrans" cxnId="{80D6790E-2DBD-4BB5-976E-FC05EC0712D9}">
      <dgm:prSet/>
      <dgm:spPr/>
      <dgm:t>
        <a:bodyPr/>
        <a:lstStyle/>
        <a:p>
          <a:endParaRPr lang="pl-PL"/>
        </a:p>
      </dgm:t>
    </dgm:pt>
    <dgm:pt modelId="{2172554D-6CD7-447F-89BD-DE590FFCEBCC}" type="sibTrans" cxnId="{80D6790E-2DBD-4BB5-976E-FC05EC0712D9}">
      <dgm:prSet/>
      <dgm:spPr/>
      <dgm:t>
        <a:bodyPr/>
        <a:lstStyle/>
        <a:p>
          <a:endParaRPr lang="pl-PL"/>
        </a:p>
      </dgm:t>
    </dgm:pt>
    <dgm:pt modelId="{3503A331-AB04-40EF-A888-18F597D0CE45}">
      <dgm:prSet phldrT="[Tekst]"/>
      <dgm:spPr>
        <a:solidFill>
          <a:srgbClr val="6666FF"/>
        </a:solidFill>
      </dgm:spPr>
      <dgm:t>
        <a:bodyPr/>
        <a:lstStyle/>
        <a:p>
          <a:r>
            <a:rPr lang="pl-PL" dirty="0" err="1"/>
            <a:t>Carpathia</a:t>
          </a:r>
          <a:r>
            <a:rPr lang="pl-PL" dirty="0"/>
            <a:t> </a:t>
          </a:r>
        </a:p>
      </dgm:t>
    </dgm:pt>
    <dgm:pt modelId="{79A33CB6-5088-4F33-8797-A1E7174DE567}" type="parTrans" cxnId="{4199CF82-7398-43C3-AA46-723D9EFF0683}">
      <dgm:prSet/>
      <dgm:spPr/>
      <dgm:t>
        <a:bodyPr/>
        <a:lstStyle/>
        <a:p>
          <a:endParaRPr lang="pl-PL"/>
        </a:p>
      </dgm:t>
    </dgm:pt>
    <dgm:pt modelId="{CC30D7CD-300F-4D99-8B63-9106FAC85ABC}" type="sibTrans" cxnId="{4199CF82-7398-43C3-AA46-723D9EFF0683}">
      <dgm:prSet/>
      <dgm:spPr/>
      <dgm:t>
        <a:bodyPr/>
        <a:lstStyle/>
        <a:p>
          <a:endParaRPr lang="pl-PL"/>
        </a:p>
      </dgm:t>
    </dgm:pt>
    <dgm:pt modelId="{50A77CEE-202C-4DD4-B23A-E9A9F5F3E6DF}">
      <dgm:prSet phldrT="[Tekst]"/>
      <dgm:spPr>
        <a:solidFill>
          <a:srgbClr val="6666FF"/>
        </a:solidFill>
      </dgm:spPr>
      <dgm:t>
        <a:bodyPr/>
        <a:lstStyle/>
        <a:p>
          <a:r>
            <a:rPr lang="pl-PL"/>
            <a:t>Projekt partnerski </a:t>
          </a:r>
          <a:endParaRPr lang="pl-PL" dirty="0"/>
        </a:p>
      </dgm:t>
    </dgm:pt>
    <dgm:pt modelId="{3D42A3DF-0735-4B0C-B0D9-F55C05DF3C48}" type="parTrans" cxnId="{E401558C-041C-4A2E-B457-AFB076F44B64}">
      <dgm:prSet/>
      <dgm:spPr/>
      <dgm:t>
        <a:bodyPr/>
        <a:lstStyle/>
        <a:p>
          <a:endParaRPr lang="pl-PL"/>
        </a:p>
      </dgm:t>
    </dgm:pt>
    <dgm:pt modelId="{BF541F19-1EBD-4381-8B0C-401625D1F397}" type="sibTrans" cxnId="{E401558C-041C-4A2E-B457-AFB076F44B64}">
      <dgm:prSet/>
      <dgm:spPr/>
      <dgm:t>
        <a:bodyPr/>
        <a:lstStyle/>
        <a:p>
          <a:endParaRPr lang="pl-PL"/>
        </a:p>
      </dgm:t>
    </dgm:pt>
    <dgm:pt modelId="{68D0A024-11A7-4206-ABEB-A1B75E77AA94}">
      <dgm:prSet phldrT="[Tekst]"/>
      <dgm:spPr/>
      <dgm:t>
        <a:bodyPr/>
        <a:lstStyle/>
        <a:p>
          <a:r>
            <a:rPr lang="pl-PL" dirty="0" err="1"/>
            <a:t>Carpathia</a:t>
          </a:r>
          <a:r>
            <a:rPr lang="pl-PL" dirty="0"/>
            <a:t> </a:t>
          </a:r>
        </a:p>
      </dgm:t>
    </dgm:pt>
    <dgm:pt modelId="{A9A38DDE-68E1-48E3-B510-1C2F622DC790}" type="parTrans" cxnId="{9EAB9895-E723-49EB-942C-79B7680D98EE}">
      <dgm:prSet/>
      <dgm:spPr/>
      <dgm:t>
        <a:bodyPr/>
        <a:lstStyle/>
        <a:p>
          <a:endParaRPr lang="pl-PL"/>
        </a:p>
      </dgm:t>
    </dgm:pt>
    <dgm:pt modelId="{6E25506E-8C1C-4D8F-A7AF-AA83F4822F95}" type="sibTrans" cxnId="{9EAB9895-E723-49EB-942C-79B7680D98EE}">
      <dgm:prSet/>
      <dgm:spPr/>
      <dgm:t>
        <a:bodyPr/>
        <a:lstStyle/>
        <a:p>
          <a:endParaRPr lang="pl-PL"/>
        </a:p>
      </dgm:t>
    </dgm:pt>
    <dgm:pt modelId="{CB504BC5-B3B8-44DA-9160-2FFFCA3B83FA}">
      <dgm:prSet phldrT="[Tekst]"/>
      <dgm:spPr/>
      <dgm:t>
        <a:bodyPr/>
        <a:lstStyle/>
        <a:p>
          <a:r>
            <a:rPr lang="pl-PL" dirty="0"/>
            <a:t>Koncept gospodarczy, biznesowy</a:t>
          </a:r>
        </a:p>
      </dgm:t>
    </dgm:pt>
    <dgm:pt modelId="{5908AD0C-4D7F-4248-AF4E-C0D59F6410A0}" type="sibTrans" cxnId="{84D00C76-8C23-4075-AAC1-0454E5E0BFFF}">
      <dgm:prSet/>
      <dgm:spPr/>
      <dgm:t>
        <a:bodyPr/>
        <a:lstStyle/>
        <a:p>
          <a:endParaRPr lang="pl-PL"/>
        </a:p>
      </dgm:t>
    </dgm:pt>
    <dgm:pt modelId="{1CF3AE40-4A28-46D9-AAF0-CE01F08B03CA}" type="parTrans" cxnId="{84D00C76-8C23-4075-AAC1-0454E5E0BFFF}">
      <dgm:prSet/>
      <dgm:spPr/>
      <dgm:t>
        <a:bodyPr/>
        <a:lstStyle/>
        <a:p>
          <a:endParaRPr lang="pl-PL"/>
        </a:p>
      </dgm:t>
    </dgm:pt>
    <dgm:pt modelId="{CDA2DA74-2787-4FAF-9BED-04C1B40C368D}" type="pres">
      <dgm:prSet presAssocID="{E49B2AEE-3A49-45EE-B135-5002B47879F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01EF5FC4-85DB-496E-89F2-83D3849B7835}" type="pres">
      <dgm:prSet presAssocID="{191FA30E-94D3-4703-80B1-48030B3E0157}" presName="comp" presStyleCnt="0"/>
      <dgm:spPr/>
    </dgm:pt>
    <dgm:pt modelId="{8D75929C-9361-42E2-8920-337D986CA23A}" type="pres">
      <dgm:prSet presAssocID="{191FA30E-94D3-4703-80B1-48030B3E0157}" presName="box" presStyleLbl="node1" presStyleIdx="0" presStyleCnt="3" custLinFactNeighborX="-481"/>
      <dgm:spPr/>
      <dgm:t>
        <a:bodyPr/>
        <a:lstStyle/>
        <a:p>
          <a:endParaRPr lang="sk-SK"/>
        </a:p>
      </dgm:t>
    </dgm:pt>
    <dgm:pt modelId="{68765A1A-0806-4A67-8845-94204ECE943C}" type="pres">
      <dgm:prSet presAssocID="{191FA30E-94D3-4703-80B1-48030B3E0157}" presName="img" presStyleLbl="fgImgPlace1" presStyleIdx="0" presStyleCnt="3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2000" b="-32000"/>
          </a:stretch>
        </a:blipFill>
      </dgm:spPr>
    </dgm:pt>
    <dgm:pt modelId="{CEDFCDA3-EEE5-4EF4-8B0B-5FAAAECAF29F}" type="pres">
      <dgm:prSet presAssocID="{191FA30E-94D3-4703-80B1-48030B3E015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85A397E-8816-4855-AF4A-6D271BCDC173}" type="pres">
      <dgm:prSet presAssocID="{74511DAD-0906-4114-ABA2-A61A70354A7A}" presName="spacer" presStyleCnt="0"/>
      <dgm:spPr/>
    </dgm:pt>
    <dgm:pt modelId="{2AB5F4A5-6739-4941-87ED-A808A958CA38}" type="pres">
      <dgm:prSet presAssocID="{3503A331-AB04-40EF-A888-18F597D0CE45}" presName="comp" presStyleCnt="0"/>
      <dgm:spPr/>
    </dgm:pt>
    <dgm:pt modelId="{C4F9D7BC-38CA-4C52-8342-FA727A6DCFB9}" type="pres">
      <dgm:prSet presAssocID="{3503A331-AB04-40EF-A888-18F597D0CE45}" presName="box" presStyleLbl="node1" presStyleIdx="1" presStyleCnt="3"/>
      <dgm:spPr/>
      <dgm:t>
        <a:bodyPr/>
        <a:lstStyle/>
        <a:p>
          <a:endParaRPr lang="sk-SK"/>
        </a:p>
      </dgm:t>
    </dgm:pt>
    <dgm:pt modelId="{6C541BD1-AC5E-4E44-B3C8-18CF991CD155}" type="pres">
      <dgm:prSet presAssocID="{3503A331-AB04-40EF-A888-18F597D0CE45}" presName="img" presStyleLbl="fgImgPlace1" presStyleIdx="1" presStyleCnt="3"/>
      <dgm:spPr>
        <a:blipFill>
          <a:blip xmlns:r="http://schemas.openxmlformats.org/officeDocument/2006/relationships" r:embed="rId2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</dgm:pt>
    <dgm:pt modelId="{C68871A9-7FAB-4078-A6C7-13471860191F}" type="pres">
      <dgm:prSet presAssocID="{3503A331-AB04-40EF-A888-18F597D0CE4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888B7FE-0268-4EE8-A8EC-00793E5C6415}" type="pres">
      <dgm:prSet presAssocID="{CC30D7CD-300F-4D99-8B63-9106FAC85ABC}" presName="spacer" presStyleCnt="0"/>
      <dgm:spPr/>
    </dgm:pt>
    <dgm:pt modelId="{8027A15F-F073-4F07-A48E-62CF00FEEE8B}" type="pres">
      <dgm:prSet presAssocID="{68D0A024-11A7-4206-ABEB-A1B75E77AA94}" presName="comp" presStyleCnt="0"/>
      <dgm:spPr/>
    </dgm:pt>
    <dgm:pt modelId="{71962422-9F3C-4C73-BBAB-22E7277FF475}" type="pres">
      <dgm:prSet presAssocID="{68D0A024-11A7-4206-ABEB-A1B75E77AA94}" presName="box" presStyleLbl="node1" presStyleIdx="2" presStyleCnt="3"/>
      <dgm:spPr/>
      <dgm:t>
        <a:bodyPr/>
        <a:lstStyle/>
        <a:p>
          <a:endParaRPr lang="sk-SK"/>
        </a:p>
      </dgm:t>
    </dgm:pt>
    <dgm:pt modelId="{C6F1986F-8EB2-4BBF-AFC5-BB155A9AFA1F}" type="pres">
      <dgm:prSet presAssocID="{68D0A024-11A7-4206-ABEB-A1B75E77AA94}" presName="img" presStyleLbl="fgImgPlace1" presStyleIdx="2" presStyleCnt="3"/>
      <dgm:spPr>
        <a:blipFill>
          <a:blip xmlns:r="http://schemas.openxmlformats.org/officeDocument/2006/relationships" r:embed="rId3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</dgm:pt>
    <dgm:pt modelId="{17227105-337C-417D-A38A-507DA118E457}" type="pres">
      <dgm:prSet presAssocID="{68D0A024-11A7-4206-ABEB-A1B75E77AA9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29415B6-096B-4526-97C8-5163EE008163}" srcId="{E49B2AEE-3A49-45EE-B135-5002B47879F0}" destId="{191FA30E-94D3-4703-80B1-48030B3E0157}" srcOrd="0" destOrd="0" parTransId="{B96F1DD5-7563-4712-A977-2522E748FDED}" sibTransId="{74511DAD-0906-4114-ABA2-A61A70354A7A}"/>
    <dgm:cxn modelId="{CB2FD468-4412-4F46-8CC3-8F0A9F1EF068}" type="presOf" srcId="{50A77CEE-202C-4DD4-B23A-E9A9F5F3E6DF}" destId="{C68871A9-7FAB-4078-A6C7-13471860191F}" srcOrd="1" destOrd="1" presId="urn:microsoft.com/office/officeart/2005/8/layout/vList4#1"/>
    <dgm:cxn modelId="{FF668110-40DF-4CD6-BE00-DFF855B95D3A}" type="presOf" srcId="{3503A331-AB04-40EF-A888-18F597D0CE45}" destId="{C4F9D7BC-38CA-4C52-8342-FA727A6DCFB9}" srcOrd="0" destOrd="0" presId="urn:microsoft.com/office/officeart/2005/8/layout/vList4#1"/>
    <dgm:cxn modelId="{4199CF82-7398-43C3-AA46-723D9EFF0683}" srcId="{E49B2AEE-3A49-45EE-B135-5002B47879F0}" destId="{3503A331-AB04-40EF-A888-18F597D0CE45}" srcOrd="1" destOrd="0" parTransId="{79A33CB6-5088-4F33-8797-A1E7174DE567}" sibTransId="{CC30D7CD-300F-4D99-8B63-9106FAC85ABC}"/>
    <dgm:cxn modelId="{5131C862-681B-4A26-9024-66E84857BD1D}" type="presOf" srcId="{CB504BC5-B3B8-44DA-9160-2FFFCA3B83FA}" destId="{71962422-9F3C-4C73-BBAB-22E7277FF475}" srcOrd="0" destOrd="1" presId="urn:microsoft.com/office/officeart/2005/8/layout/vList4#1"/>
    <dgm:cxn modelId="{9EAB9895-E723-49EB-942C-79B7680D98EE}" srcId="{E49B2AEE-3A49-45EE-B135-5002B47879F0}" destId="{68D0A024-11A7-4206-ABEB-A1B75E77AA94}" srcOrd="2" destOrd="0" parTransId="{A9A38DDE-68E1-48E3-B510-1C2F622DC790}" sibTransId="{6E25506E-8C1C-4D8F-A7AF-AA83F4822F95}"/>
    <dgm:cxn modelId="{09138EF6-CA1C-4D8D-BDCB-94D1216D09D5}" type="presOf" srcId="{CB504BC5-B3B8-44DA-9160-2FFFCA3B83FA}" destId="{17227105-337C-417D-A38A-507DA118E457}" srcOrd="1" destOrd="1" presId="urn:microsoft.com/office/officeart/2005/8/layout/vList4#1"/>
    <dgm:cxn modelId="{75D0E196-97A7-4FE4-A712-713FFF96175B}" type="presOf" srcId="{191FA30E-94D3-4703-80B1-48030B3E0157}" destId="{8D75929C-9361-42E2-8920-337D986CA23A}" srcOrd="0" destOrd="0" presId="urn:microsoft.com/office/officeart/2005/8/layout/vList4#1"/>
    <dgm:cxn modelId="{E401558C-041C-4A2E-B457-AFB076F44B64}" srcId="{3503A331-AB04-40EF-A888-18F597D0CE45}" destId="{50A77CEE-202C-4DD4-B23A-E9A9F5F3E6DF}" srcOrd="0" destOrd="0" parTransId="{3D42A3DF-0735-4B0C-B0D9-F55C05DF3C48}" sibTransId="{BF541F19-1EBD-4381-8B0C-401625D1F397}"/>
    <dgm:cxn modelId="{4DD3D21C-99B2-4A09-A275-9A1A7A667E21}" type="presOf" srcId="{E16ED79B-437D-43FF-879A-F63D65F48EFA}" destId="{8D75929C-9361-42E2-8920-337D986CA23A}" srcOrd="0" destOrd="1" presId="urn:microsoft.com/office/officeart/2005/8/layout/vList4#1"/>
    <dgm:cxn modelId="{CF557B15-E179-4A23-861D-0F2B15F04BC5}" type="presOf" srcId="{E16ED79B-437D-43FF-879A-F63D65F48EFA}" destId="{CEDFCDA3-EEE5-4EF4-8B0B-5FAAAECAF29F}" srcOrd="1" destOrd="1" presId="urn:microsoft.com/office/officeart/2005/8/layout/vList4#1"/>
    <dgm:cxn modelId="{312A69B6-E007-472C-9551-38FE21006C6C}" type="presOf" srcId="{E49B2AEE-3A49-45EE-B135-5002B47879F0}" destId="{CDA2DA74-2787-4FAF-9BED-04C1B40C368D}" srcOrd="0" destOrd="0" presId="urn:microsoft.com/office/officeart/2005/8/layout/vList4#1"/>
    <dgm:cxn modelId="{84D00C76-8C23-4075-AAC1-0454E5E0BFFF}" srcId="{68D0A024-11A7-4206-ABEB-A1B75E77AA94}" destId="{CB504BC5-B3B8-44DA-9160-2FFFCA3B83FA}" srcOrd="0" destOrd="0" parTransId="{1CF3AE40-4A28-46D9-AAF0-CE01F08B03CA}" sibTransId="{5908AD0C-4D7F-4248-AF4E-C0D59F6410A0}"/>
    <dgm:cxn modelId="{236EF645-A727-4426-8F2C-323FB06FE336}" type="presOf" srcId="{68D0A024-11A7-4206-ABEB-A1B75E77AA94}" destId="{17227105-337C-417D-A38A-507DA118E457}" srcOrd="1" destOrd="0" presId="urn:microsoft.com/office/officeart/2005/8/layout/vList4#1"/>
    <dgm:cxn modelId="{BA9BC8D8-D77E-48AF-88ED-B0882DE57D38}" type="presOf" srcId="{3503A331-AB04-40EF-A888-18F597D0CE45}" destId="{C68871A9-7FAB-4078-A6C7-13471860191F}" srcOrd="1" destOrd="0" presId="urn:microsoft.com/office/officeart/2005/8/layout/vList4#1"/>
    <dgm:cxn modelId="{F9E2D204-6EE2-4518-A7BC-4E05E4BED268}" type="presOf" srcId="{50A77CEE-202C-4DD4-B23A-E9A9F5F3E6DF}" destId="{C4F9D7BC-38CA-4C52-8342-FA727A6DCFB9}" srcOrd="0" destOrd="1" presId="urn:microsoft.com/office/officeart/2005/8/layout/vList4#1"/>
    <dgm:cxn modelId="{4BC74B49-5318-45AC-9E9C-086086EC9C94}" type="presOf" srcId="{68D0A024-11A7-4206-ABEB-A1B75E77AA94}" destId="{71962422-9F3C-4C73-BBAB-22E7277FF475}" srcOrd="0" destOrd="0" presId="urn:microsoft.com/office/officeart/2005/8/layout/vList4#1"/>
    <dgm:cxn modelId="{80D6790E-2DBD-4BB5-976E-FC05EC0712D9}" srcId="{191FA30E-94D3-4703-80B1-48030B3E0157}" destId="{E16ED79B-437D-43FF-879A-F63D65F48EFA}" srcOrd="0" destOrd="0" parTransId="{F661CADF-67CB-4A59-975C-D33456D9B2A1}" sibTransId="{2172554D-6CD7-447F-89BD-DE590FFCEBCC}"/>
    <dgm:cxn modelId="{D9CC7B70-3888-4E28-B4C3-7F35A84630BE}" type="presOf" srcId="{191FA30E-94D3-4703-80B1-48030B3E0157}" destId="{CEDFCDA3-EEE5-4EF4-8B0B-5FAAAECAF29F}" srcOrd="1" destOrd="0" presId="urn:microsoft.com/office/officeart/2005/8/layout/vList4#1"/>
    <dgm:cxn modelId="{1C77B5D8-E2FB-4EFC-B75B-68EA086167ED}" type="presParOf" srcId="{CDA2DA74-2787-4FAF-9BED-04C1B40C368D}" destId="{01EF5FC4-85DB-496E-89F2-83D3849B7835}" srcOrd="0" destOrd="0" presId="urn:microsoft.com/office/officeart/2005/8/layout/vList4#1"/>
    <dgm:cxn modelId="{2DAF56B6-840C-461C-97A6-2EFCCAAE1536}" type="presParOf" srcId="{01EF5FC4-85DB-496E-89F2-83D3849B7835}" destId="{8D75929C-9361-42E2-8920-337D986CA23A}" srcOrd="0" destOrd="0" presId="urn:microsoft.com/office/officeart/2005/8/layout/vList4#1"/>
    <dgm:cxn modelId="{21A867CB-9590-4710-8BE0-68D5C6A6D7F5}" type="presParOf" srcId="{01EF5FC4-85DB-496E-89F2-83D3849B7835}" destId="{68765A1A-0806-4A67-8845-94204ECE943C}" srcOrd="1" destOrd="0" presId="urn:microsoft.com/office/officeart/2005/8/layout/vList4#1"/>
    <dgm:cxn modelId="{F3247D9D-EDF1-46A6-8741-5E2CD4053C06}" type="presParOf" srcId="{01EF5FC4-85DB-496E-89F2-83D3849B7835}" destId="{CEDFCDA3-EEE5-4EF4-8B0B-5FAAAECAF29F}" srcOrd="2" destOrd="0" presId="urn:microsoft.com/office/officeart/2005/8/layout/vList4#1"/>
    <dgm:cxn modelId="{5187F275-1992-456C-B995-69007EFDD5AE}" type="presParOf" srcId="{CDA2DA74-2787-4FAF-9BED-04C1B40C368D}" destId="{585A397E-8816-4855-AF4A-6D271BCDC173}" srcOrd="1" destOrd="0" presId="urn:microsoft.com/office/officeart/2005/8/layout/vList4#1"/>
    <dgm:cxn modelId="{6BEA25FD-3A25-44FC-A5F2-5E005A345164}" type="presParOf" srcId="{CDA2DA74-2787-4FAF-9BED-04C1B40C368D}" destId="{2AB5F4A5-6739-4941-87ED-A808A958CA38}" srcOrd="2" destOrd="0" presId="urn:microsoft.com/office/officeart/2005/8/layout/vList4#1"/>
    <dgm:cxn modelId="{1DB86A4C-285D-4FBF-B49B-DDC0B79A1EFD}" type="presParOf" srcId="{2AB5F4A5-6739-4941-87ED-A808A958CA38}" destId="{C4F9D7BC-38CA-4C52-8342-FA727A6DCFB9}" srcOrd="0" destOrd="0" presId="urn:microsoft.com/office/officeart/2005/8/layout/vList4#1"/>
    <dgm:cxn modelId="{7DE76972-2515-43D4-A15A-52415BF5CE51}" type="presParOf" srcId="{2AB5F4A5-6739-4941-87ED-A808A958CA38}" destId="{6C541BD1-AC5E-4E44-B3C8-18CF991CD155}" srcOrd="1" destOrd="0" presId="urn:microsoft.com/office/officeart/2005/8/layout/vList4#1"/>
    <dgm:cxn modelId="{8498E9A0-0A17-44C5-BB89-CB74BBD51716}" type="presParOf" srcId="{2AB5F4A5-6739-4941-87ED-A808A958CA38}" destId="{C68871A9-7FAB-4078-A6C7-13471860191F}" srcOrd="2" destOrd="0" presId="urn:microsoft.com/office/officeart/2005/8/layout/vList4#1"/>
    <dgm:cxn modelId="{7A14F3B7-59C4-476A-B78D-40A6F2361922}" type="presParOf" srcId="{CDA2DA74-2787-4FAF-9BED-04C1B40C368D}" destId="{8888B7FE-0268-4EE8-A8EC-00793E5C6415}" srcOrd="3" destOrd="0" presId="urn:microsoft.com/office/officeart/2005/8/layout/vList4#1"/>
    <dgm:cxn modelId="{028E59A8-3567-4BCD-A477-62887CC2FD4F}" type="presParOf" srcId="{CDA2DA74-2787-4FAF-9BED-04C1B40C368D}" destId="{8027A15F-F073-4F07-A48E-62CF00FEEE8B}" srcOrd="4" destOrd="0" presId="urn:microsoft.com/office/officeart/2005/8/layout/vList4#1"/>
    <dgm:cxn modelId="{9CC3662C-D9ED-475A-8978-A980AE12A105}" type="presParOf" srcId="{8027A15F-F073-4F07-A48E-62CF00FEEE8B}" destId="{71962422-9F3C-4C73-BBAB-22E7277FF475}" srcOrd="0" destOrd="0" presId="urn:microsoft.com/office/officeart/2005/8/layout/vList4#1"/>
    <dgm:cxn modelId="{6F4B9B32-A2A0-4674-8D7D-06F19C267D92}" type="presParOf" srcId="{8027A15F-F073-4F07-A48E-62CF00FEEE8B}" destId="{C6F1986F-8EB2-4BBF-AFC5-BB155A9AFA1F}" srcOrd="1" destOrd="0" presId="urn:microsoft.com/office/officeart/2005/8/layout/vList4#1"/>
    <dgm:cxn modelId="{E504018E-8481-4029-B7BA-DDA0B96A3B31}" type="presParOf" srcId="{8027A15F-F073-4F07-A48E-62CF00FEEE8B}" destId="{17227105-337C-417D-A38A-507DA118E45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9B2AEE-3A49-45EE-B135-5002B47879F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99F3D6B-6F99-447E-BAD7-705BF13301CE}">
      <dgm:prSet phldrT="[Tekst]"/>
      <dgm:spPr/>
      <dgm:t>
        <a:bodyPr/>
        <a:lstStyle/>
        <a:p>
          <a:r>
            <a:rPr lang="pl-PL" dirty="0"/>
            <a:t>Wizja/strategia </a:t>
          </a:r>
        </a:p>
      </dgm:t>
    </dgm:pt>
    <dgm:pt modelId="{291D272B-D0ED-41CB-BF3D-6903295AA263}" type="parTrans" cxnId="{23C69230-9862-4B3E-8B62-FA811E139475}">
      <dgm:prSet/>
      <dgm:spPr/>
      <dgm:t>
        <a:bodyPr/>
        <a:lstStyle/>
        <a:p>
          <a:endParaRPr lang="pl-PL"/>
        </a:p>
      </dgm:t>
    </dgm:pt>
    <dgm:pt modelId="{A8CC32C5-4056-4F26-9980-C26E9BA3455C}" type="sibTrans" cxnId="{23C69230-9862-4B3E-8B62-FA811E139475}">
      <dgm:prSet/>
      <dgm:spPr/>
      <dgm:t>
        <a:bodyPr/>
        <a:lstStyle/>
        <a:p>
          <a:endParaRPr lang="pl-PL"/>
        </a:p>
      </dgm:t>
    </dgm:pt>
    <dgm:pt modelId="{F76A87EC-A6EC-418F-A005-FA766892519F}">
      <dgm:prSet phldrT="[Tekst]"/>
      <dgm:spPr/>
      <dgm:t>
        <a:bodyPr/>
        <a:lstStyle/>
        <a:p>
          <a:r>
            <a:rPr lang="pl-PL" dirty="0"/>
            <a:t>Audyt/ Analiza </a:t>
          </a:r>
        </a:p>
      </dgm:t>
    </dgm:pt>
    <dgm:pt modelId="{2E5689A5-B30D-4211-AFE7-5391A85CA8F0}" type="parTrans" cxnId="{1D42ED65-8B72-4030-82E8-00D7E69E4AC5}">
      <dgm:prSet/>
      <dgm:spPr/>
      <dgm:t>
        <a:bodyPr/>
        <a:lstStyle/>
        <a:p>
          <a:endParaRPr lang="pl-PL"/>
        </a:p>
      </dgm:t>
    </dgm:pt>
    <dgm:pt modelId="{4A90EEBE-6619-40D2-86A9-8E2B644C5813}" type="sibTrans" cxnId="{1D42ED65-8B72-4030-82E8-00D7E69E4AC5}">
      <dgm:prSet/>
      <dgm:spPr/>
      <dgm:t>
        <a:bodyPr/>
        <a:lstStyle/>
        <a:p>
          <a:endParaRPr lang="pl-PL"/>
        </a:p>
      </dgm:t>
    </dgm:pt>
    <dgm:pt modelId="{CF42944A-93BC-4D1D-925F-0AFE0EFC4767}">
      <dgm:prSet phldrT="[Tekst]"/>
      <dgm:spPr/>
      <dgm:t>
        <a:bodyPr/>
        <a:lstStyle/>
        <a:p>
          <a:r>
            <a:rPr lang="pl-PL" dirty="0"/>
            <a:t>Produkty/ programy </a:t>
          </a:r>
        </a:p>
      </dgm:t>
    </dgm:pt>
    <dgm:pt modelId="{8EDC0D13-681A-4FFC-BFC6-A9F44439304C}" type="parTrans" cxnId="{16DFF7EE-C360-488E-84AD-2AE948CC085A}">
      <dgm:prSet/>
      <dgm:spPr/>
      <dgm:t>
        <a:bodyPr/>
        <a:lstStyle/>
        <a:p>
          <a:endParaRPr lang="pl-PL"/>
        </a:p>
      </dgm:t>
    </dgm:pt>
    <dgm:pt modelId="{D874E37C-43E0-4394-9787-A6A86630CEDB}" type="sibTrans" cxnId="{16DFF7EE-C360-488E-84AD-2AE948CC085A}">
      <dgm:prSet/>
      <dgm:spPr/>
      <dgm:t>
        <a:bodyPr/>
        <a:lstStyle/>
        <a:p>
          <a:endParaRPr lang="pl-PL"/>
        </a:p>
      </dgm:t>
    </dgm:pt>
    <dgm:pt modelId="{B1D127DD-46B7-4285-A49D-1DEEE09C7621}" type="pres">
      <dgm:prSet presAssocID="{E49B2AEE-3A49-45EE-B135-5002B47879F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6B187CA-E3E9-4626-88CD-41081FB55379}" type="pres">
      <dgm:prSet presAssocID="{E49B2AEE-3A49-45EE-B135-5002B47879F0}" presName="arrow" presStyleLbl="bgShp" presStyleIdx="0" presStyleCnt="1"/>
      <dgm:spPr/>
    </dgm:pt>
    <dgm:pt modelId="{EF89D9DC-0E2B-47D6-9954-2400CE9926CC}" type="pres">
      <dgm:prSet presAssocID="{E49B2AEE-3A49-45EE-B135-5002B47879F0}" presName="arrowDiagram3" presStyleCnt="0"/>
      <dgm:spPr/>
    </dgm:pt>
    <dgm:pt modelId="{309CCC10-05CD-4DB5-A441-274A936A0F16}" type="pres">
      <dgm:prSet presAssocID="{E99F3D6B-6F99-447E-BAD7-705BF13301CE}" presName="bullet3a" presStyleLbl="node1" presStyleIdx="0" presStyleCnt="3"/>
      <dgm:spPr/>
    </dgm:pt>
    <dgm:pt modelId="{219A2D72-9A3A-426D-9F35-6FBE0717DF45}" type="pres">
      <dgm:prSet presAssocID="{E99F3D6B-6F99-447E-BAD7-705BF13301CE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CCE70BC-222E-446F-B7E0-DD26999F29DB}" type="pres">
      <dgm:prSet presAssocID="{F76A87EC-A6EC-418F-A005-FA766892519F}" presName="bullet3b" presStyleLbl="node1" presStyleIdx="1" presStyleCnt="3"/>
      <dgm:spPr/>
    </dgm:pt>
    <dgm:pt modelId="{E4CE31E3-AB4F-4A3A-981D-8EDB46DFC320}" type="pres">
      <dgm:prSet presAssocID="{F76A87EC-A6EC-418F-A005-FA766892519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B4C59CF-2E7E-4D96-840C-19B0861CC99C}" type="pres">
      <dgm:prSet presAssocID="{CF42944A-93BC-4D1D-925F-0AFE0EFC4767}" presName="bullet3c" presStyleLbl="node1" presStyleIdx="2" presStyleCnt="3"/>
      <dgm:spPr/>
    </dgm:pt>
    <dgm:pt modelId="{65615BF7-56E6-4A10-BEAC-5A215E1087DE}" type="pres">
      <dgm:prSet presAssocID="{CF42944A-93BC-4D1D-925F-0AFE0EFC4767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71064B06-98DE-4F22-89E5-D991C9E7DCCA}" type="presOf" srcId="{F76A87EC-A6EC-418F-A005-FA766892519F}" destId="{E4CE31E3-AB4F-4A3A-981D-8EDB46DFC320}" srcOrd="0" destOrd="0" presId="urn:microsoft.com/office/officeart/2005/8/layout/arrow2"/>
    <dgm:cxn modelId="{45AD0301-57E8-430C-B30F-6EE35C4B52AF}" type="presOf" srcId="{E49B2AEE-3A49-45EE-B135-5002B47879F0}" destId="{B1D127DD-46B7-4285-A49D-1DEEE09C7621}" srcOrd="0" destOrd="0" presId="urn:microsoft.com/office/officeart/2005/8/layout/arrow2"/>
    <dgm:cxn modelId="{1D42ED65-8B72-4030-82E8-00D7E69E4AC5}" srcId="{E49B2AEE-3A49-45EE-B135-5002B47879F0}" destId="{F76A87EC-A6EC-418F-A005-FA766892519F}" srcOrd="1" destOrd="0" parTransId="{2E5689A5-B30D-4211-AFE7-5391A85CA8F0}" sibTransId="{4A90EEBE-6619-40D2-86A9-8E2B644C5813}"/>
    <dgm:cxn modelId="{FAA5E61D-712C-43C8-A7DE-E22A4649581E}" type="presOf" srcId="{E99F3D6B-6F99-447E-BAD7-705BF13301CE}" destId="{219A2D72-9A3A-426D-9F35-6FBE0717DF45}" srcOrd="0" destOrd="0" presId="urn:microsoft.com/office/officeart/2005/8/layout/arrow2"/>
    <dgm:cxn modelId="{16DFF7EE-C360-488E-84AD-2AE948CC085A}" srcId="{E49B2AEE-3A49-45EE-B135-5002B47879F0}" destId="{CF42944A-93BC-4D1D-925F-0AFE0EFC4767}" srcOrd="2" destOrd="0" parTransId="{8EDC0D13-681A-4FFC-BFC6-A9F44439304C}" sibTransId="{D874E37C-43E0-4394-9787-A6A86630CEDB}"/>
    <dgm:cxn modelId="{23C69230-9862-4B3E-8B62-FA811E139475}" srcId="{E49B2AEE-3A49-45EE-B135-5002B47879F0}" destId="{E99F3D6B-6F99-447E-BAD7-705BF13301CE}" srcOrd="0" destOrd="0" parTransId="{291D272B-D0ED-41CB-BF3D-6903295AA263}" sibTransId="{A8CC32C5-4056-4F26-9980-C26E9BA3455C}"/>
    <dgm:cxn modelId="{34F1A66E-8B05-4F1A-AB45-76BB490118D4}" type="presOf" srcId="{CF42944A-93BC-4D1D-925F-0AFE0EFC4767}" destId="{65615BF7-56E6-4A10-BEAC-5A215E1087DE}" srcOrd="0" destOrd="0" presId="urn:microsoft.com/office/officeart/2005/8/layout/arrow2"/>
    <dgm:cxn modelId="{C5BF6524-C38E-467A-B900-8E36192ED2C7}" type="presParOf" srcId="{B1D127DD-46B7-4285-A49D-1DEEE09C7621}" destId="{46B187CA-E3E9-4626-88CD-41081FB55379}" srcOrd="0" destOrd="0" presId="urn:microsoft.com/office/officeart/2005/8/layout/arrow2"/>
    <dgm:cxn modelId="{11B0F4D7-6384-401B-8859-F3183BE47ECC}" type="presParOf" srcId="{B1D127DD-46B7-4285-A49D-1DEEE09C7621}" destId="{EF89D9DC-0E2B-47D6-9954-2400CE9926CC}" srcOrd="1" destOrd="0" presId="urn:microsoft.com/office/officeart/2005/8/layout/arrow2"/>
    <dgm:cxn modelId="{C2B8F41B-BFFC-4D90-8F86-B21322334D33}" type="presParOf" srcId="{EF89D9DC-0E2B-47D6-9954-2400CE9926CC}" destId="{309CCC10-05CD-4DB5-A441-274A936A0F16}" srcOrd="0" destOrd="0" presId="urn:microsoft.com/office/officeart/2005/8/layout/arrow2"/>
    <dgm:cxn modelId="{B6889A8D-210C-4835-9DD9-2E767A6C4689}" type="presParOf" srcId="{EF89D9DC-0E2B-47D6-9954-2400CE9926CC}" destId="{219A2D72-9A3A-426D-9F35-6FBE0717DF45}" srcOrd="1" destOrd="0" presId="urn:microsoft.com/office/officeart/2005/8/layout/arrow2"/>
    <dgm:cxn modelId="{79005FEE-BF8D-47FE-80DB-733F2842A29A}" type="presParOf" srcId="{EF89D9DC-0E2B-47D6-9954-2400CE9926CC}" destId="{4CCE70BC-222E-446F-B7E0-DD26999F29DB}" srcOrd="2" destOrd="0" presId="urn:microsoft.com/office/officeart/2005/8/layout/arrow2"/>
    <dgm:cxn modelId="{9D43829C-3AFF-4B31-8E2F-30D167965D7C}" type="presParOf" srcId="{EF89D9DC-0E2B-47D6-9954-2400CE9926CC}" destId="{E4CE31E3-AB4F-4A3A-981D-8EDB46DFC320}" srcOrd="3" destOrd="0" presId="urn:microsoft.com/office/officeart/2005/8/layout/arrow2"/>
    <dgm:cxn modelId="{EB8C6820-9917-48A8-A47F-CD72442DBEFE}" type="presParOf" srcId="{EF89D9DC-0E2B-47D6-9954-2400CE9926CC}" destId="{EB4C59CF-2E7E-4D96-840C-19B0861CC99C}" srcOrd="4" destOrd="0" presId="urn:microsoft.com/office/officeart/2005/8/layout/arrow2"/>
    <dgm:cxn modelId="{3D754456-58F5-4377-97E5-A61048A4F7E3}" type="presParOf" srcId="{EF89D9DC-0E2B-47D6-9954-2400CE9926CC}" destId="{65615BF7-56E6-4A10-BEAC-5A215E1087D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185DA-7406-4180-8BFB-5FB410021B1F}">
      <dsp:nvSpPr>
        <dsp:cNvPr id="0" name=""/>
        <dsp:cNvSpPr/>
      </dsp:nvSpPr>
      <dsp:spPr>
        <a:xfrm>
          <a:off x="3425" y="547320"/>
          <a:ext cx="2355971" cy="23559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/>
            <a:t>Gospodarczy: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i="1" kern="1200"/>
            <a:t>Wspólna przestrzeń </a:t>
          </a:r>
          <a:r>
            <a:rPr lang="pl-PL" sz="1900" b="1" i="1" kern="1200" err="1"/>
            <a:t>społeczno</a:t>
          </a:r>
          <a:r>
            <a:rPr lang="pl-PL" sz="1900" b="1" i="1" kern="1200"/>
            <a:t> – gospodarcza </a:t>
          </a:r>
        </a:p>
      </dsp:txBody>
      <dsp:txXfrm>
        <a:off x="348449" y="892344"/>
        <a:ext cx="1665923" cy="1665923"/>
      </dsp:txXfrm>
    </dsp:sp>
    <dsp:sp modelId="{921CE45C-DA32-43D2-B144-E9D7C1437F31}">
      <dsp:nvSpPr>
        <dsp:cNvPr id="0" name=""/>
        <dsp:cNvSpPr/>
      </dsp:nvSpPr>
      <dsp:spPr>
        <a:xfrm>
          <a:off x="2550701" y="1042074"/>
          <a:ext cx="1366463" cy="1366463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2731826" y="1323565"/>
        <a:ext cx="1004213" cy="803481"/>
      </dsp:txXfrm>
    </dsp:sp>
    <dsp:sp modelId="{00951858-A6A1-4424-A85B-A166BE6810BD}">
      <dsp:nvSpPr>
        <dsp:cNvPr id="0" name=""/>
        <dsp:cNvSpPr/>
      </dsp:nvSpPr>
      <dsp:spPr>
        <a:xfrm>
          <a:off x="4108469" y="547320"/>
          <a:ext cx="2355971" cy="23559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/>
            <a:t>Misyjny: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i="1" kern="1200"/>
            <a:t>Odmienić siebie – odmienić Europę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/>
        </a:p>
      </dsp:txBody>
      <dsp:txXfrm>
        <a:off x="4453493" y="892344"/>
        <a:ext cx="1665923" cy="1665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5929C-9361-42E2-8920-337D986CA23A}">
      <dsp:nvSpPr>
        <dsp:cNvPr id="0" name=""/>
        <dsp:cNvSpPr/>
      </dsp:nvSpPr>
      <dsp:spPr>
        <a:xfrm>
          <a:off x="0" y="0"/>
          <a:ext cx="6344424" cy="1461881"/>
        </a:xfrm>
        <a:prstGeom prst="roundRect">
          <a:avLst>
            <a:gd name="adj" fmla="val 10000"/>
          </a:avLst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 err="1"/>
            <a:t>Carpathia</a:t>
          </a:r>
          <a:r>
            <a:rPr lang="pl-PL" sz="3300" kern="1200" dirty="0"/>
            <a:t>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Projekt długoterminowy </a:t>
          </a:r>
        </a:p>
      </dsp:txBody>
      <dsp:txXfrm>
        <a:off x="1415072" y="0"/>
        <a:ext cx="4929351" cy="1461881"/>
      </dsp:txXfrm>
    </dsp:sp>
    <dsp:sp modelId="{68765A1A-0806-4A67-8845-94204ECE943C}">
      <dsp:nvSpPr>
        <dsp:cNvPr id="0" name=""/>
        <dsp:cNvSpPr/>
      </dsp:nvSpPr>
      <dsp:spPr>
        <a:xfrm>
          <a:off x="146188" y="146188"/>
          <a:ext cx="1268884" cy="11695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9D7BC-38CA-4C52-8342-FA727A6DCFB9}">
      <dsp:nvSpPr>
        <dsp:cNvPr id="0" name=""/>
        <dsp:cNvSpPr/>
      </dsp:nvSpPr>
      <dsp:spPr>
        <a:xfrm>
          <a:off x="0" y="1608070"/>
          <a:ext cx="6344424" cy="1461881"/>
        </a:xfrm>
        <a:prstGeom prst="roundRect">
          <a:avLst>
            <a:gd name="adj" fmla="val 10000"/>
          </a:avLst>
        </a:prstGeom>
        <a:solidFill>
          <a:srgbClr val="66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 err="1"/>
            <a:t>Carpathia</a:t>
          </a:r>
          <a:r>
            <a:rPr lang="pl-PL" sz="3300" kern="1200" dirty="0"/>
            <a:t>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/>
            <a:t>Projekt partnerski </a:t>
          </a:r>
          <a:endParaRPr lang="pl-PL" sz="2600" kern="1200" dirty="0"/>
        </a:p>
      </dsp:txBody>
      <dsp:txXfrm>
        <a:off x="1415072" y="1608070"/>
        <a:ext cx="4929351" cy="1461881"/>
      </dsp:txXfrm>
    </dsp:sp>
    <dsp:sp modelId="{6C541BD1-AC5E-4E44-B3C8-18CF991CD155}">
      <dsp:nvSpPr>
        <dsp:cNvPr id="0" name=""/>
        <dsp:cNvSpPr/>
      </dsp:nvSpPr>
      <dsp:spPr>
        <a:xfrm>
          <a:off x="146188" y="1754258"/>
          <a:ext cx="1268884" cy="11695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62422-9F3C-4C73-BBAB-22E7277FF475}">
      <dsp:nvSpPr>
        <dsp:cNvPr id="0" name=""/>
        <dsp:cNvSpPr/>
      </dsp:nvSpPr>
      <dsp:spPr>
        <a:xfrm>
          <a:off x="0" y="3216140"/>
          <a:ext cx="6344424" cy="1461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 err="1"/>
            <a:t>Carpathia</a:t>
          </a:r>
          <a:r>
            <a:rPr lang="pl-PL" sz="3300" kern="1200" dirty="0"/>
            <a:t>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Koncept gospodarczy, biznesowy</a:t>
          </a:r>
        </a:p>
      </dsp:txBody>
      <dsp:txXfrm>
        <a:off x="1415072" y="3216140"/>
        <a:ext cx="4929351" cy="1461881"/>
      </dsp:txXfrm>
    </dsp:sp>
    <dsp:sp modelId="{C6F1986F-8EB2-4BBF-AFC5-BB155A9AFA1F}">
      <dsp:nvSpPr>
        <dsp:cNvPr id="0" name=""/>
        <dsp:cNvSpPr/>
      </dsp:nvSpPr>
      <dsp:spPr>
        <a:xfrm>
          <a:off x="146188" y="3362328"/>
          <a:ext cx="1268884" cy="11695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187CA-E3E9-4626-88CD-41081FB55379}">
      <dsp:nvSpPr>
        <dsp:cNvPr id="0" name=""/>
        <dsp:cNvSpPr/>
      </dsp:nvSpPr>
      <dsp:spPr>
        <a:xfrm>
          <a:off x="0" y="801088"/>
          <a:ext cx="6768752" cy="423047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CCC10-05CD-4DB5-A441-274A936A0F16}">
      <dsp:nvSpPr>
        <dsp:cNvPr id="0" name=""/>
        <dsp:cNvSpPr/>
      </dsp:nvSpPr>
      <dsp:spPr>
        <a:xfrm>
          <a:off x="859631" y="3720959"/>
          <a:ext cx="175987" cy="175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A2D72-9A3A-426D-9F35-6FBE0717DF45}">
      <dsp:nvSpPr>
        <dsp:cNvPr id="0" name=""/>
        <dsp:cNvSpPr/>
      </dsp:nvSpPr>
      <dsp:spPr>
        <a:xfrm>
          <a:off x="947625" y="3808953"/>
          <a:ext cx="1577119" cy="1222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252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Wizja/strategia </a:t>
          </a:r>
        </a:p>
      </dsp:txBody>
      <dsp:txXfrm>
        <a:off x="947625" y="3808953"/>
        <a:ext cx="1577119" cy="1222605"/>
      </dsp:txXfrm>
    </dsp:sp>
    <dsp:sp modelId="{4CCE70BC-222E-446F-B7E0-DD26999F29DB}">
      <dsp:nvSpPr>
        <dsp:cNvPr id="0" name=""/>
        <dsp:cNvSpPr/>
      </dsp:nvSpPr>
      <dsp:spPr>
        <a:xfrm>
          <a:off x="2413060" y="2571117"/>
          <a:ext cx="318131" cy="318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E31E3-AB4F-4A3A-981D-8EDB46DFC320}">
      <dsp:nvSpPr>
        <dsp:cNvPr id="0" name=""/>
        <dsp:cNvSpPr/>
      </dsp:nvSpPr>
      <dsp:spPr>
        <a:xfrm>
          <a:off x="2572125" y="2730183"/>
          <a:ext cx="1624500" cy="230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571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Audyt/ Analiza </a:t>
          </a:r>
        </a:p>
      </dsp:txBody>
      <dsp:txXfrm>
        <a:off x="2572125" y="2730183"/>
        <a:ext cx="1624500" cy="2301375"/>
      </dsp:txXfrm>
    </dsp:sp>
    <dsp:sp modelId="{EB4C59CF-2E7E-4D96-840C-19B0861CC99C}">
      <dsp:nvSpPr>
        <dsp:cNvPr id="0" name=""/>
        <dsp:cNvSpPr/>
      </dsp:nvSpPr>
      <dsp:spPr>
        <a:xfrm>
          <a:off x="4281235" y="1871397"/>
          <a:ext cx="439968" cy="4399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15BF7-56E6-4A10-BEAC-5A215E1087DE}">
      <dsp:nvSpPr>
        <dsp:cNvPr id="0" name=""/>
        <dsp:cNvSpPr/>
      </dsp:nvSpPr>
      <dsp:spPr>
        <a:xfrm>
          <a:off x="4501220" y="2091382"/>
          <a:ext cx="1624500" cy="2940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3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Produkty/ programy </a:t>
          </a:r>
        </a:p>
      </dsp:txBody>
      <dsp:txXfrm>
        <a:off x="4501220" y="2091382"/>
        <a:ext cx="1624500" cy="2940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077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481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432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219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500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352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715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216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278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790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459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573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E7E42742-87F5-4C42-8124-062DED61D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8688" y="158147"/>
            <a:ext cx="1768471" cy="1178981"/>
          </a:xfrm>
          <a:prstGeom prst="rect">
            <a:avLst/>
          </a:prstGeom>
        </p:spPr>
      </p:pic>
      <p:pic>
        <p:nvPicPr>
          <p:cNvPr id="11" name="Obraz 11" descr="Obraz zawierający niebo, zewnętrzne, trawa, góra&#10;&#10;Opis wygenerowany przy bardzo wysokim poziomie pewności">
            <a:extLst>
              <a:ext uri="{FF2B5EF4-FFF2-40B4-BE49-F238E27FC236}">
                <a16:creationId xmlns:a16="http://schemas.microsoft.com/office/drawing/2014/main" xmlns="" id="{BBBA9342-A77B-45A8-A014-2E7BD8F8BA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5856" y="346167"/>
            <a:ext cx="2327735" cy="1547944"/>
          </a:xfrm>
          <a:prstGeom prst="rect">
            <a:avLst/>
          </a:prstGeom>
        </p:spPr>
      </p:pic>
      <p:pic>
        <p:nvPicPr>
          <p:cNvPr id="13" name="Obraz 13" descr="Obraz zawierający osoba, mężczyzna, zewnętrzne, trzymający&#10;&#10;Opis wygenerowany przy bardzo wysokim poziomie pewności">
            <a:extLst>
              <a:ext uri="{FF2B5EF4-FFF2-40B4-BE49-F238E27FC236}">
                <a16:creationId xmlns:a16="http://schemas.microsoft.com/office/drawing/2014/main" xmlns="" id="{7D33458B-70C5-45DE-9B37-1F02920C61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943" y="2639045"/>
            <a:ext cx="2380425" cy="15889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A17FC0-D416-4C8B-A9E6-5924D352B9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82DC870-E8E5-4050-B10C-CC24FC67E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F76A74F-C283-4DED-BD4D-086753B7CB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B2791FB-B2F7-4BBE-B8D8-74C37FF9E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9891B5DE-6811-4844-BB18-472A3F360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7A9CA3A-7216-41E0-B3CD-058077FD39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46931" y="5336249"/>
            <a:ext cx="54864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">
            <a:extLst>
              <a:ext uri="{FF2B5EF4-FFF2-40B4-BE49-F238E27FC236}">
                <a16:creationId xmlns:a16="http://schemas.microsoft.com/office/drawing/2014/main" xmlns="" id="{7678D0E3-A2B2-4501-8DD4-817A032CE0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214" y="1314801"/>
            <a:ext cx="2474617" cy="82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 descr="logo.jpg">
            <a:extLst>
              <a:ext uri="{FF2B5EF4-FFF2-40B4-BE49-F238E27FC236}">
                <a16:creationId xmlns:a16="http://schemas.microsoft.com/office/drawing/2014/main" xmlns="" id="{DCC84F10-5348-41A8-ADDF-91B4113124E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62356" y="332334"/>
            <a:ext cx="946823" cy="77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5B08EB54-3FC2-480E-AF62-AF402E046D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79" y="4834889"/>
            <a:ext cx="2960813" cy="197486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510F782-A5BA-41E3-8D26-44F0F6B113A4}"/>
              </a:ext>
            </a:extLst>
          </p:cNvPr>
          <p:cNvSpPr txBox="1"/>
          <p:nvPr/>
        </p:nvSpPr>
        <p:spPr>
          <a:xfrm>
            <a:off x="5486884" y="3253640"/>
            <a:ext cx="40001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b="1" dirty="0" err="1">
                <a:solidFill>
                  <a:schemeClr val="bg1"/>
                </a:solidFill>
              </a:rPr>
              <a:t>EtnoCARPATHIA</a:t>
            </a:r>
            <a:endParaRPr lang="pl-PL" sz="3200" b="1" dirty="0">
              <a:solidFill>
                <a:schemeClr val="bg1"/>
              </a:solidFill>
            </a:endParaRPr>
          </a:p>
          <a:p>
            <a:pPr algn="ctr"/>
            <a:endParaRPr lang="pl-PL" sz="3200" b="1" dirty="0"/>
          </a:p>
          <a:p>
            <a:pPr algn="ctr"/>
            <a:r>
              <a:rPr lang="pl-PL" sz="3200" b="1" dirty="0" smtClean="0">
                <a:solidFill>
                  <a:srgbClr val="FFFF00"/>
                </a:solidFill>
              </a:rPr>
              <a:t>Informačné stretnutie </a:t>
            </a:r>
            <a:endParaRPr lang="pl-PL" sz="3200" b="1" dirty="0">
              <a:solidFill>
                <a:srgbClr val="FFFF0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0FB123C-8BF7-4FD1-ACA1-77B541CE7011}"/>
              </a:ext>
            </a:extLst>
          </p:cNvPr>
          <p:cNvSpPr txBox="1"/>
          <p:nvPr/>
        </p:nvSpPr>
        <p:spPr>
          <a:xfrm>
            <a:off x="6085709" y="5659403"/>
            <a:ext cx="331923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b="1" spc="600" dirty="0" smtClean="0">
                <a:solidFill>
                  <a:schemeClr val="bg1"/>
                </a:solidFill>
                <a:latin typeface="Lato Bold"/>
              </a:rPr>
              <a:t>Vranov nad Topľou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b="1" spc="600" dirty="0" smtClean="0">
                <a:solidFill>
                  <a:schemeClr val="bg1"/>
                </a:solidFill>
                <a:latin typeface="Lato Bold"/>
              </a:rPr>
              <a:t>25.9.2020</a:t>
            </a:r>
            <a:r>
              <a:rPr lang="pl-PL" b="1" dirty="0" smtClean="0">
                <a:solidFill>
                  <a:schemeClr val="bg1"/>
                </a:solidFill>
                <a:latin typeface="Lato Bold"/>
              </a:rPr>
              <a:t> </a:t>
            </a:r>
            <a:endParaRPr kumimoji="0" lang="pl-PL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 Bold"/>
              <a:sym typeface="Helvetica Light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4984E023-28A5-4A69-B63C-7ADDC83DD4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821" y="305477"/>
            <a:ext cx="1089771" cy="813983"/>
          </a:xfrm>
          <a:prstGeom prst="rect">
            <a:avLst/>
          </a:prstGeom>
        </p:spPr>
      </p:pic>
      <p:pic>
        <p:nvPicPr>
          <p:cNvPr id="10" name="Picture 4" descr="Znalezione obrazy dla zapytania polsko-słowacki logo">
            <a:extLst>
              <a:ext uri="{FF2B5EF4-FFF2-40B4-BE49-F238E27FC236}">
                <a16:creationId xmlns:a16="http://schemas.microsoft.com/office/drawing/2014/main" xmlns="" id="{25BC2F70-18E7-445B-B983-5B503E7D6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2926" y="542384"/>
            <a:ext cx="2780860" cy="97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68FCD7CE-D8EF-4602-89ED-15A5A9D29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531" y="2385222"/>
            <a:ext cx="2313504" cy="208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13">
            <a:extLst>
              <a:ext uri="{FF2B5EF4-FFF2-40B4-BE49-F238E27FC236}">
                <a16:creationId xmlns:a16="http://schemas.microsoft.com/office/drawing/2014/main" xmlns="" id="{7A0FAC24-15A3-4178-B039-81EBBF8E18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633" y="4960035"/>
            <a:ext cx="2019300" cy="3429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E89FFD2-D84B-4BE2-A9C5-1C7A4CBE3DAB}"/>
              </a:ext>
            </a:extLst>
          </p:cNvPr>
          <p:cNvSpPr txBox="1"/>
          <p:nvPr/>
        </p:nvSpPr>
        <p:spPr>
          <a:xfrm>
            <a:off x="3080277" y="662730"/>
            <a:ext cx="5478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Inspiracja</a:t>
            </a:r>
          </a:p>
        </p:txBody>
      </p:sp>
    </p:spTree>
    <p:extLst>
      <p:ext uri="{BB962C8B-B14F-4D97-AF65-F5344CB8AC3E}">
        <p14:creationId xmlns:p14="http://schemas.microsoft.com/office/powerpoint/2010/main" xmlns="" val="130904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C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1E9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4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xmlns="" id="{56541332-D0CB-4C85-A9AA-62CA555C0D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54442" y="3182712"/>
            <a:ext cx="1462088" cy="492575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AD8C30C-8BE6-42FD-B686-B46A5B75CD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75668985"/>
              </p:ext>
            </p:extLst>
          </p:nvPr>
        </p:nvGraphicFramePr>
        <p:xfrm>
          <a:off x="1136429" y="2278173"/>
          <a:ext cx="6467867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3B5EB6B1-6BB6-4629-B3E4-0DEE8C4A728B}"/>
              </a:ext>
            </a:extLst>
          </p:cNvPr>
          <p:cNvSpPr txBox="1"/>
          <p:nvPr/>
        </p:nvSpPr>
        <p:spPr>
          <a:xfrm>
            <a:off x="3256156" y="384717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/>
              <a:t>Misja Marki CARPATHIA:</a:t>
            </a:r>
          </a:p>
          <a:p>
            <a:pPr algn="ctr"/>
            <a:endParaRPr lang="pl-PL" dirty="0">
              <a:cs typeface="Calibri"/>
            </a:endParaRPr>
          </a:p>
          <a:p>
            <a:pPr algn="ctr"/>
            <a:r>
              <a:rPr lang="pl-PL" i="1" dirty="0">
                <a:cs typeface="Calibri"/>
              </a:rPr>
              <a:t>Uczynić z Karpat światową destynację turystyczną </a:t>
            </a:r>
            <a:r>
              <a:rPr lang="pl-PL" i="1" dirty="0" err="1">
                <a:cs typeface="Calibri"/>
              </a:rPr>
              <a:t>premium</a:t>
            </a:r>
            <a:r>
              <a:rPr lang="pl-PL" i="1" dirty="0">
                <a:cs typeface="Calibri"/>
              </a:rPr>
              <a:t> oraz znak jakości gospodarczej Karpat</a:t>
            </a:r>
          </a:p>
          <a:p>
            <a:pPr algn="ctr"/>
            <a:endParaRPr lang="pl-PL" dirty="0">
              <a:cs typeface="Calibri"/>
            </a:endParaRPr>
          </a:p>
          <a:p>
            <a:pPr algn="ctr"/>
            <a:r>
              <a:rPr lang="pl-PL" b="1" dirty="0">
                <a:cs typeface="Calibri"/>
              </a:rPr>
              <a:t>CELE:</a:t>
            </a:r>
          </a:p>
        </p:txBody>
      </p:sp>
      <p:pic>
        <p:nvPicPr>
          <p:cNvPr id="7" name="Obraz 7" descr="Obraz zawierający zewnętrzne, trawa, niebo, drzewo&#10;&#10;Opis wygenerowany przy bardzo wysokim poziomie pewności">
            <a:extLst>
              <a:ext uri="{FF2B5EF4-FFF2-40B4-BE49-F238E27FC236}">
                <a16:creationId xmlns:a16="http://schemas.microsoft.com/office/drawing/2014/main" xmlns="" id="{31652963-BB89-4E86-B0D4-DD48A699737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10961" y="151638"/>
            <a:ext cx="2743200" cy="2019895"/>
          </a:xfrm>
          <a:prstGeom prst="rect">
            <a:avLst/>
          </a:prstGeom>
        </p:spPr>
      </p:pic>
      <p:pic>
        <p:nvPicPr>
          <p:cNvPr id="9" name="Obraz 10" descr="Obraz zawierający wewnątrz, budynek&#10;&#10;Opis wygenerowany przy bardzo wysokim poziomie pewności">
            <a:extLst>
              <a:ext uri="{FF2B5EF4-FFF2-40B4-BE49-F238E27FC236}">
                <a16:creationId xmlns:a16="http://schemas.microsoft.com/office/drawing/2014/main" xmlns="" id="{E0D32007-9500-4D19-A51F-4ED1CA85577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64497" y="4671396"/>
            <a:ext cx="2743200" cy="182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3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ABDBED4-48B0-430D-8A55-A196B893B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3530" y="921430"/>
            <a:ext cx="3124463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E19E10AA-2B8A-4EBB-9FAD-C1AFFA197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4692" y="923056"/>
            <a:ext cx="3285938" cy="23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F2DBA78-5C68-49D5-ACE3-76E9E4CE6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670" y="4114250"/>
            <a:ext cx="3124464" cy="20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EB076F-D3F0-434C-9C00-50643780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0270" y="4213318"/>
            <a:ext cx="3240360" cy="210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5814B286-185E-4603-AB99-C6B93A9761D3}"/>
              </a:ext>
            </a:extLst>
          </p:cNvPr>
          <p:cNvSpPr txBox="1"/>
          <p:nvPr/>
        </p:nvSpPr>
        <p:spPr>
          <a:xfrm>
            <a:off x="2201671" y="3447750"/>
            <a:ext cx="276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Autentyczność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99DEB87F-8FF5-4AB3-8F9E-0E7C6BE45417}"/>
              </a:ext>
            </a:extLst>
          </p:cNvPr>
          <p:cNvSpPr txBox="1"/>
          <p:nvPr/>
        </p:nvSpPr>
        <p:spPr>
          <a:xfrm>
            <a:off x="6672394" y="3415484"/>
            <a:ext cx="276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Pokora wobec natury 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E62BBD20-8158-489E-A1F0-18365D46F31B}"/>
              </a:ext>
            </a:extLst>
          </p:cNvPr>
          <p:cNvSpPr txBox="1"/>
          <p:nvPr/>
        </p:nvSpPr>
        <p:spPr>
          <a:xfrm>
            <a:off x="2315779" y="6290742"/>
            <a:ext cx="276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Wielokulturowość 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17D18807-3517-4940-9F52-CAD40CC52838}"/>
              </a:ext>
            </a:extLst>
          </p:cNvPr>
          <p:cNvSpPr txBox="1"/>
          <p:nvPr/>
        </p:nvSpPr>
        <p:spPr>
          <a:xfrm>
            <a:off x="6788238" y="6293098"/>
            <a:ext cx="276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Doznanie przestrzeni 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7695D173-9249-4912-A27C-AB9D63DBA814}"/>
              </a:ext>
            </a:extLst>
          </p:cNvPr>
          <p:cNvSpPr txBox="1"/>
          <p:nvPr/>
        </p:nvSpPr>
        <p:spPr>
          <a:xfrm>
            <a:off x="2311555" y="154955"/>
            <a:ext cx="83838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/>
              <a:t>Filary – elementy kluczowe produktów turystycznych Marki CARPATHIA </a:t>
            </a:r>
          </a:p>
        </p:txBody>
      </p:sp>
      <p:pic>
        <p:nvPicPr>
          <p:cNvPr id="5" name="Obraz 6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xmlns="" id="{7BA39D61-517C-4C13-A003-DFA57D8CC1E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7709" y="3123852"/>
            <a:ext cx="904875" cy="101917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4B64F161-6FCF-4DF5-BD6A-A9D6F484A615}"/>
              </a:ext>
            </a:extLst>
          </p:cNvPr>
          <p:cNvSpPr/>
          <p:nvPr/>
        </p:nvSpPr>
        <p:spPr>
          <a:xfrm>
            <a:off x="11102898" y="-1859"/>
            <a:ext cx="910682" cy="6857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3890EE3-0FDB-4C61-B7AA-C4B94CF1E64F}"/>
              </a:ext>
            </a:extLst>
          </p:cNvPr>
          <p:cNvSpPr/>
          <p:nvPr/>
        </p:nvSpPr>
        <p:spPr>
          <a:xfrm>
            <a:off x="150309" y="1626"/>
            <a:ext cx="910682" cy="68579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766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CF3DBAD0-7EE5-406C-A079-3FC26F82A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127635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pl-P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0321BDD-F574-4072-BD8C-BEE9763FE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142875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pl-PL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EC489751-1914-407B-BD56-FB4DD18C3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2990" y="2126083"/>
            <a:ext cx="4500562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xmlns="" id="{CB9B86AF-BCCB-4763-B948-5816231AD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139" y="1658143"/>
            <a:ext cx="2160588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000" b="1" dirty="0">
                <a:solidFill>
                  <a:srgbClr val="4C4C4C"/>
                </a:solidFill>
              </a:rPr>
              <a:t>Przestrzeń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 dirty="0">
              <a:solidFill>
                <a:srgbClr val="4C4C4C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000" b="1" dirty="0">
                <a:solidFill>
                  <a:srgbClr val="4C4C4C"/>
                </a:solidFill>
              </a:rPr>
              <a:t>Styk religii </a:t>
            </a:r>
            <a:r>
              <a:rPr lang="pl-PL" altLang="pl-PL" sz="2000" i="1" dirty="0">
                <a:solidFill>
                  <a:srgbClr val="4C4C4C"/>
                </a:solidFill>
              </a:rPr>
              <a:t>(zachodniej </a:t>
            </a:r>
            <a:br>
              <a:rPr lang="pl-PL" altLang="pl-PL" sz="2000" i="1" dirty="0">
                <a:solidFill>
                  <a:srgbClr val="4C4C4C"/>
                </a:solidFill>
              </a:rPr>
            </a:br>
            <a:r>
              <a:rPr lang="pl-PL" altLang="pl-PL" sz="2000" i="1" dirty="0">
                <a:solidFill>
                  <a:srgbClr val="4C4C4C"/>
                </a:solidFill>
              </a:rPr>
              <a:t>i wschodniej)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 dirty="0">
              <a:solidFill>
                <a:srgbClr val="4C4C4C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000" b="1" dirty="0">
                <a:solidFill>
                  <a:srgbClr val="4C4C4C"/>
                </a:solidFill>
              </a:rPr>
              <a:t>Tajemnica </a:t>
            </a:r>
            <a:r>
              <a:rPr lang="pl-PL" altLang="pl-PL" sz="2000" i="1" dirty="0">
                <a:solidFill>
                  <a:srgbClr val="4C4C4C"/>
                </a:solidFill>
              </a:rPr>
              <a:t>(przeszłość, obyczaje, poszukiwanie)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 dirty="0">
              <a:solidFill>
                <a:srgbClr val="4C4C4C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000" b="1" dirty="0">
                <a:solidFill>
                  <a:srgbClr val="4C4C4C"/>
                </a:solidFill>
              </a:rPr>
              <a:t>Legendy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 dirty="0">
              <a:solidFill>
                <a:srgbClr val="4C4C4C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000" b="1" dirty="0">
                <a:solidFill>
                  <a:srgbClr val="4C4C4C"/>
                </a:solidFill>
              </a:rPr>
              <a:t>Dzikość przyrody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170876F3-10FC-473F-85CF-87890414F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5035" y="1428750"/>
            <a:ext cx="2160587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000" b="1" dirty="0">
                <a:solidFill>
                  <a:srgbClr val="4C4C4C"/>
                </a:solidFill>
              </a:rPr>
              <a:t>Przeżycia </a:t>
            </a:r>
            <a:r>
              <a:rPr lang="pl-PL" altLang="pl-PL" sz="2000" i="1" dirty="0">
                <a:solidFill>
                  <a:srgbClr val="4C4C4C"/>
                </a:solidFill>
              </a:rPr>
              <a:t>(odnajdywanie siebie, wolność, pokonywanie słabości)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i="1" dirty="0">
              <a:solidFill>
                <a:srgbClr val="4C4C4C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000" b="1" dirty="0">
                <a:solidFill>
                  <a:srgbClr val="4C4C4C"/>
                </a:solidFill>
              </a:rPr>
              <a:t>Autentyczność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 dirty="0">
              <a:solidFill>
                <a:srgbClr val="4C4C4C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000" b="1" dirty="0">
                <a:solidFill>
                  <a:srgbClr val="4C4C4C"/>
                </a:solidFill>
              </a:rPr>
              <a:t>Bezwarunkowa gościnność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 dirty="0">
              <a:solidFill>
                <a:srgbClr val="4C4C4C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000" b="1" dirty="0">
                <a:solidFill>
                  <a:srgbClr val="4C4C4C"/>
                </a:solidFill>
              </a:rPr>
              <a:t>Sztuka</a:t>
            </a:r>
            <a:br>
              <a:rPr lang="pl-PL" altLang="pl-PL" sz="2000" b="1" dirty="0">
                <a:solidFill>
                  <a:srgbClr val="4C4C4C"/>
                </a:solidFill>
              </a:rPr>
            </a:br>
            <a:r>
              <a:rPr lang="pl-PL" altLang="pl-PL" sz="2000" i="1" dirty="0">
                <a:solidFill>
                  <a:srgbClr val="4C4C4C"/>
                </a:solidFill>
              </a:rPr>
              <a:t>(muzyka, malarstwo, architektura)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5C6F9848-74A3-4327-A2F7-F108EC8130A1}"/>
              </a:ext>
            </a:extLst>
          </p:cNvPr>
          <p:cNvSpPr txBox="1"/>
          <p:nvPr/>
        </p:nvSpPr>
        <p:spPr>
          <a:xfrm>
            <a:off x="257175" y="270417"/>
            <a:ext cx="57540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/>
              <a:t>Atrybuty Marki CARPATHIA na poziomie doświadczania </a:t>
            </a:r>
            <a:endParaRPr lang="pl-PL" b="1"/>
          </a:p>
        </p:txBody>
      </p:sp>
    </p:spTree>
    <p:extLst>
      <p:ext uri="{BB962C8B-B14F-4D97-AF65-F5344CB8AC3E}">
        <p14:creationId xmlns:p14="http://schemas.microsoft.com/office/powerpoint/2010/main" xmlns="" val="2102021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budynek, zewnętrzne, trawa, osoba&#10;&#10;Opis wygenerowany przy bardzo wysokim poziomie pewności">
            <a:extLst>
              <a:ext uri="{FF2B5EF4-FFF2-40B4-BE49-F238E27FC236}">
                <a16:creationId xmlns:a16="http://schemas.microsoft.com/office/drawing/2014/main" xmlns="" id="{D0514C37-48F0-4391-9F5E-C9FDFBD19F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469" r="-1" b="-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6" name="Obraz 6" descr="Obraz zawierający trawa, zewnętrzne, niebo, góra&#10;&#10;Opis wygenerowany przy bardzo wysokim poziomie pewności">
            <a:extLst>
              <a:ext uri="{FF2B5EF4-FFF2-40B4-BE49-F238E27FC236}">
                <a16:creationId xmlns:a16="http://schemas.microsoft.com/office/drawing/2014/main" xmlns="" id="{1563E6E0-0EC7-4880-82AD-C38C6E6800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919" r="1" b="1"/>
          <a:stretch/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97C36FC-DEAA-4DCA-B0AB-7F9357FA4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78C38CD-A630-49FF-8417-6792A2B13F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8CA43905-872D-47AD-973F-D7C5410068CA}"/>
              </a:ext>
            </a:extLst>
          </p:cNvPr>
          <p:cNvSpPr txBox="1"/>
          <p:nvPr/>
        </p:nvSpPr>
        <p:spPr>
          <a:xfrm>
            <a:off x="1760034" y="48730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 err="1"/>
              <a:t>Listen</a:t>
            </a:r>
            <a:r>
              <a:rPr lang="pl-PL" b="1" dirty="0"/>
              <a:t> to </a:t>
            </a:r>
            <a:r>
              <a:rPr lang="pl-PL" b="1" dirty="0" err="1"/>
              <a:t>yourself</a:t>
            </a:r>
            <a:r>
              <a:rPr lang="pl-PL" dirty="0"/>
              <a:t> 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5404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6B86B7E8-D4E4-40C1-ADF7-79CD0F7F9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pl-P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340DE211-7BB2-4723-93AC-3BF175A01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89539991"/>
              </p:ext>
            </p:extLst>
          </p:nvPr>
        </p:nvGraphicFramePr>
        <p:xfrm>
          <a:off x="422507" y="476638"/>
          <a:ext cx="6344424" cy="4678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Obraz 19" descr="Obraz zawierający zewnętrzne, niebo, trawa, przyroda&#10;&#10;Opis wygenerowany przy bardzo wysokim poziomie pewności">
            <a:extLst>
              <a:ext uri="{FF2B5EF4-FFF2-40B4-BE49-F238E27FC236}">
                <a16:creationId xmlns:a16="http://schemas.microsoft.com/office/drawing/2014/main" xmlns="" id="{62D65B1B-82B0-48C8-9507-AD2F41E2AD1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3453" y="5923004"/>
            <a:ext cx="12221736" cy="931429"/>
          </a:xfrm>
          <a:prstGeom prst="rect">
            <a:avLst/>
          </a:prstGeom>
        </p:spPr>
      </p:pic>
      <p:pic>
        <p:nvPicPr>
          <p:cNvPr id="36" name="Obraz 6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xmlns="" id="{19439C62-EDA7-46BA-B46F-B4FA643940C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24295" y="1609145"/>
            <a:ext cx="2150094" cy="2413077"/>
          </a:xfrm>
          <a:prstGeom prst="rect">
            <a:avLst/>
          </a:prstGeom>
        </p:spPr>
      </p:pic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xmlns="" id="{D7027015-053B-4AD1-B6F8-78664E2C9FC9}"/>
              </a:ext>
            </a:extLst>
          </p:cNvPr>
          <p:cNvCxnSpPr/>
          <p:nvPr/>
        </p:nvCxnSpPr>
        <p:spPr>
          <a:xfrm>
            <a:off x="6884020" y="1094678"/>
            <a:ext cx="1490545" cy="970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xmlns="" id="{F7298F75-EB91-4F1E-9593-334AAF6BE1AA}"/>
              </a:ext>
            </a:extLst>
          </p:cNvPr>
          <p:cNvCxnSpPr>
            <a:cxnSpLocks/>
          </p:cNvCxnSpPr>
          <p:nvPr/>
        </p:nvCxnSpPr>
        <p:spPr>
          <a:xfrm>
            <a:off x="6865434" y="2767360"/>
            <a:ext cx="1537009" cy="22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xmlns="" id="{1A23A363-05A0-4488-ADFD-6256A1CA819B}"/>
              </a:ext>
            </a:extLst>
          </p:cNvPr>
          <p:cNvCxnSpPr>
            <a:cxnSpLocks/>
          </p:cNvCxnSpPr>
          <p:nvPr/>
        </p:nvCxnSpPr>
        <p:spPr>
          <a:xfrm flipV="1">
            <a:off x="6884020" y="3449444"/>
            <a:ext cx="1527715" cy="888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76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9FFF55-7E08-4FEC-BDFE-DBB1901F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Architektura systemu Marki – położenie </a:t>
            </a:r>
            <a:r>
              <a:rPr lang="pl-PL" sz="2400" b="1" dirty="0" err="1"/>
              <a:t>EtnoCarpathii</a:t>
            </a:r>
            <a:r>
              <a:rPr lang="pl-PL" sz="2400" b="1" dirty="0"/>
              <a:t> </a:t>
            </a:r>
          </a:p>
        </p:txBody>
      </p:sp>
      <p:pic>
        <p:nvPicPr>
          <p:cNvPr id="5" name="Obraz 5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F5F07F52-A4F9-4C6F-8562-2641EA0D5C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9775" y="681037"/>
            <a:ext cx="1724025" cy="581025"/>
          </a:xfrm>
          <a:prstGeom prst="rect">
            <a:avLst/>
          </a:prstGeom>
        </p:spPr>
      </p:pic>
      <p:pic>
        <p:nvPicPr>
          <p:cNvPr id="7" name="Obraz 6" descr="logo.jpg">
            <a:extLst>
              <a:ext uri="{FF2B5EF4-FFF2-40B4-BE49-F238E27FC236}">
                <a16:creationId xmlns:a16="http://schemas.microsoft.com/office/drawing/2014/main" xmlns="" id="{D17CEA5D-187A-4503-9214-B647869844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3831" y="569323"/>
            <a:ext cx="967169" cy="79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813BC0B1-4B62-4398-AD12-7D24104E8871}"/>
              </a:ext>
            </a:extLst>
          </p:cNvPr>
          <p:cNvSpPr txBox="1"/>
          <p:nvPr/>
        </p:nvSpPr>
        <p:spPr>
          <a:xfrm>
            <a:off x="4253081" y="3837896"/>
            <a:ext cx="184291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Marka Bieszczady  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AABBEBE3-94D6-49EF-A0C4-7ECAE24F96C3}"/>
              </a:ext>
            </a:extLst>
          </p:cNvPr>
          <p:cNvSpPr txBox="1"/>
          <p:nvPr/>
        </p:nvSpPr>
        <p:spPr>
          <a:xfrm>
            <a:off x="4911120" y="2796898"/>
            <a:ext cx="18928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Marka parasolowa </a:t>
            </a:r>
            <a:r>
              <a:rPr lang="pl-PL" sz="1400" dirty="0"/>
              <a:t> </a:t>
            </a:r>
          </a:p>
          <a:p>
            <a:endParaRPr lang="pl-PL" sz="1400" dirty="0"/>
          </a:p>
        </p:txBody>
      </p:sp>
      <p:pic>
        <p:nvPicPr>
          <p:cNvPr id="3" name="Obraz 5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3ABF7521-ADDB-4B89-9132-D8D69F4035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5507" y="2044541"/>
            <a:ext cx="1724025" cy="58102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B7291F8C-2F41-4277-B1AE-8E9AABA5676C}"/>
              </a:ext>
            </a:extLst>
          </p:cNvPr>
          <p:cNvSpPr txBox="1"/>
          <p:nvPr/>
        </p:nvSpPr>
        <p:spPr>
          <a:xfrm>
            <a:off x="540681" y="3837896"/>
            <a:ext cx="18928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Matryca terytorialna  </a:t>
            </a:r>
            <a:r>
              <a:rPr lang="pl-PL" sz="1400" dirty="0"/>
              <a:t> </a:t>
            </a:r>
          </a:p>
          <a:p>
            <a:endParaRPr lang="pl-PL" sz="1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CC4F3874-D0FB-48E6-8844-F001EEFF37F7}"/>
              </a:ext>
            </a:extLst>
          </p:cNvPr>
          <p:cNvSpPr txBox="1"/>
          <p:nvPr/>
        </p:nvSpPr>
        <p:spPr>
          <a:xfrm>
            <a:off x="545595" y="4944025"/>
            <a:ext cx="18928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Matryca tematyczna  </a:t>
            </a:r>
            <a:r>
              <a:rPr lang="pl-PL" sz="1400" dirty="0"/>
              <a:t> </a:t>
            </a:r>
          </a:p>
          <a:p>
            <a:endParaRPr lang="pl-PL" sz="1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A4683015-9FAC-474F-9D73-134C7EBC29FE}"/>
              </a:ext>
            </a:extLst>
          </p:cNvPr>
          <p:cNvSpPr txBox="1"/>
          <p:nvPr/>
        </p:nvSpPr>
        <p:spPr>
          <a:xfrm>
            <a:off x="4248974" y="4897858"/>
            <a:ext cx="184291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CARPATHIA HIKING  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4D853DC-2611-4F85-8BE5-FE1917826FD0}"/>
              </a:ext>
            </a:extLst>
          </p:cNvPr>
          <p:cNvSpPr txBox="1"/>
          <p:nvPr/>
        </p:nvSpPr>
        <p:spPr>
          <a:xfrm>
            <a:off x="6181012" y="4897857"/>
            <a:ext cx="184291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CARPATHIA WILDLIFE  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F3EAB748-4DFC-40D7-BEB4-89C6CD680EAC}"/>
              </a:ext>
            </a:extLst>
          </p:cNvPr>
          <p:cNvSpPr txBox="1"/>
          <p:nvPr/>
        </p:nvSpPr>
        <p:spPr>
          <a:xfrm>
            <a:off x="8077830" y="4897857"/>
            <a:ext cx="1842919" cy="30777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ETNO CARPATHIA    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xmlns="" id="{2B250A58-AB12-47D5-8395-E236BEEA428D}"/>
              </a:ext>
            </a:extLst>
          </p:cNvPr>
          <p:cNvCxnSpPr/>
          <p:nvPr/>
        </p:nvCxnSpPr>
        <p:spPr>
          <a:xfrm>
            <a:off x="747252" y="4591665"/>
            <a:ext cx="9173497" cy="0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2456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B6AEC778-AD65-477B-BC2B-94DC2B164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pl-P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CAECD2E9-ABF7-434C-84D8-B3E59E266974}"/>
              </a:ext>
            </a:extLst>
          </p:cNvPr>
          <p:cNvGraphicFramePr/>
          <p:nvPr/>
        </p:nvGraphicFramePr>
        <p:xfrm>
          <a:off x="431800" y="1403573"/>
          <a:ext cx="67687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4987949D-35DE-46DD-8199-FA8CA197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808" y="2051645"/>
            <a:ext cx="713412" cy="78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A8A14108-1FE9-4C53-8E51-F93E93CE2E9F}"/>
              </a:ext>
            </a:extLst>
          </p:cNvPr>
          <p:cNvSpPr txBox="1"/>
          <p:nvPr/>
        </p:nvSpPr>
        <p:spPr>
          <a:xfrm>
            <a:off x="133815" y="412595"/>
            <a:ext cx="44623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CARPATHIA BRAND gdzie jesteśmy?</a:t>
            </a:r>
            <a:endParaRPr lang="pl-PL" dirty="0">
              <a:cs typeface="Calibri"/>
            </a:endParaRPr>
          </a:p>
        </p:txBody>
      </p:sp>
      <p:pic>
        <p:nvPicPr>
          <p:cNvPr id="16" name="Obraz 16" descr="Obraz zawierający osoba, niebo, zewnętrzne, osoby&#10;&#10;Opis wygenerowany przy bardzo wysokim poziomie pewności">
            <a:extLst>
              <a:ext uri="{FF2B5EF4-FFF2-40B4-BE49-F238E27FC236}">
                <a16:creationId xmlns:a16="http://schemas.microsoft.com/office/drawing/2014/main" xmlns="" id="{20B4B91B-C738-4E6E-9726-B6EB522A9DB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3300" y="1519237"/>
            <a:ext cx="3933825" cy="2619375"/>
          </a:xfrm>
          <a:prstGeom prst="rect">
            <a:avLst/>
          </a:prstGeom>
        </p:spPr>
      </p:pic>
      <p:pic>
        <p:nvPicPr>
          <p:cNvPr id="27" name="Obraz 6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xmlns="" id="{964099CE-1228-42CB-A5BD-A028E6FD578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31964" y="1192369"/>
            <a:ext cx="1406680" cy="145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274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800528F-60C2-4D28-BDFA-37928D14252E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CARPATIA Chinese tour 2019 </a:t>
            </a:r>
          </a:p>
        </p:txBody>
      </p: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2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xmlns="" id="{D9153514-9ACF-4B66-9F8C-88E49A6368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3822" y="1098271"/>
            <a:ext cx="6553545" cy="4669400"/>
          </a:xfrm>
          <a:prstGeom prst="rect">
            <a:avLst/>
          </a:prstGeom>
        </p:spPr>
      </p:pic>
      <p:pic>
        <p:nvPicPr>
          <p:cNvPr id="12" name="Obraz 9" descr="Obraz zawierający obiekt&#10;&#10;Opis wygenerowany przy bardzo wysokim poziomie pewności">
            <a:extLst>
              <a:ext uri="{FF2B5EF4-FFF2-40B4-BE49-F238E27FC236}">
                <a16:creationId xmlns:a16="http://schemas.microsoft.com/office/drawing/2014/main" xmlns="" id="{9A6B7418-CC91-49EF-9395-6532B5C7AE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1747" y="4196414"/>
            <a:ext cx="2373996" cy="15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874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800528F-60C2-4D28-BDFA-37928D14252E}"/>
              </a:ext>
            </a:extLst>
          </p:cNvPr>
          <p:cNvSpPr txBox="1"/>
          <p:nvPr/>
        </p:nvSpPr>
        <p:spPr>
          <a:xfrm>
            <a:off x="887724" y="230732"/>
            <a:ext cx="3657600" cy="28875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Metodologia pracy z JST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56365308-A5CC-4451-AB72-42F83BE13864}"/>
              </a:ext>
            </a:extLst>
          </p:cNvPr>
          <p:cNvSpPr txBox="1">
            <a:spLocks/>
          </p:cNvSpPr>
          <p:nvPr/>
        </p:nvSpPr>
        <p:spPr>
          <a:xfrm>
            <a:off x="5482750" y="2307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ea typeface="+mj-lt"/>
                <a:cs typeface="+mj-lt"/>
              </a:rPr>
              <a:t/>
            </a:r>
            <a:br>
              <a:rPr lang="pl-PL" sz="2000" b="1" dirty="0">
                <a:ea typeface="+mj-lt"/>
                <a:cs typeface="+mj-lt"/>
              </a:rPr>
            </a:br>
            <a:r>
              <a:rPr lang="pl-PL" sz="2000" b="1" dirty="0">
                <a:ea typeface="+mj-lt"/>
                <a:cs typeface="+mj-lt"/>
              </a:rPr>
              <a:t>Powiat krośnieński - projekcja przestrzeni markowej </a:t>
            </a:r>
            <a:br>
              <a:rPr lang="pl-PL" sz="2000" b="1" dirty="0">
                <a:ea typeface="+mj-lt"/>
                <a:cs typeface="+mj-lt"/>
              </a:rPr>
            </a:br>
            <a:endParaRPr lang="pl-PL" sz="2000" b="1" dirty="0">
              <a:ea typeface="+mj-lt"/>
              <a:cs typeface="+mj-lt"/>
            </a:endParaRPr>
          </a:p>
          <a:p>
            <a:endParaRPr lang="pl-PL" sz="2000" b="1" i="1" dirty="0">
              <a:cs typeface="Calibri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3322B142-31A6-4793-90BD-101B4E5112E9}"/>
              </a:ext>
            </a:extLst>
          </p:cNvPr>
          <p:cNvSpPr/>
          <p:nvPr/>
        </p:nvSpPr>
        <p:spPr>
          <a:xfrm>
            <a:off x="6096000" y="995295"/>
            <a:ext cx="4221709" cy="272348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logo.jpg">
            <a:extLst>
              <a:ext uri="{FF2B5EF4-FFF2-40B4-BE49-F238E27FC236}">
                <a16:creationId xmlns:a16="http://schemas.microsoft.com/office/drawing/2014/main" xmlns="" id="{2F15F7A7-A478-41AB-A790-A1DD898B13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3843" y="5683653"/>
            <a:ext cx="997091" cy="81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">
            <a:extLst>
              <a:ext uri="{FF2B5EF4-FFF2-40B4-BE49-F238E27FC236}">
                <a16:creationId xmlns:a16="http://schemas.microsoft.com/office/drawing/2014/main" xmlns="" id="{D63DF940-592D-4B68-A3F4-B9CB986B9B5E}"/>
              </a:ext>
            </a:extLst>
          </p:cNvPr>
          <p:cNvSpPr txBox="1"/>
          <p:nvPr/>
        </p:nvSpPr>
        <p:spPr>
          <a:xfrm>
            <a:off x="5061250" y="4568825"/>
            <a:ext cx="250577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CARPATHIA HIKING</a:t>
            </a:r>
          </a:p>
        </p:txBody>
      </p:sp>
      <p:pic>
        <p:nvPicPr>
          <p:cNvPr id="15" name="Obraz 14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xmlns="" id="{6BDA4449-FFED-4B17-A57D-6D9053FED0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66" y="701256"/>
            <a:ext cx="3500523" cy="5248275"/>
          </a:xfrm>
          <a:prstGeom prst="rect">
            <a:avLst/>
          </a:prstGeom>
        </p:spPr>
      </p:pic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xmlns="" id="{EC0C3B66-0C71-485C-9839-39D003528B16}"/>
              </a:ext>
            </a:extLst>
          </p:cNvPr>
          <p:cNvSpPr/>
          <p:nvPr/>
        </p:nvSpPr>
        <p:spPr bwMode="auto">
          <a:xfrm>
            <a:off x="913332" y="3694846"/>
            <a:ext cx="3499457" cy="210803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xmlns="" id="{5E7DC511-342D-4C86-A40D-FFC695BB5E74}"/>
              </a:ext>
            </a:extLst>
          </p:cNvPr>
          <p:cNvSpPr/>
          <p:nvPr/>
        </p:nvSpPr>
        <p:spPr bwMode="auto">
          <a:xfrm>
            <a:off x="2385735" y="3362554"/>
            <a:ext cx="1534425" cy="117248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xmlns="" id="{D6CCF78F-6DCE-45F3-AEF2-F4641ED206A7}"/>
              </a:ext>
            </a:extLst>
          </p:cNvPr>
          <p:cNvCxnSpPr>
            <a:cxnSpLocks/>
            <a:endCxn id="14" idx="1"/>
          </p:cNvCxnSpPr>
          <p:nvPr/>
        </p:nvCxnSpPr>
        <p:spPr bwMode="auto">
          <a:xfrm>
            <a:off x="4324721" y="4730962"/>
            <a:ext cx="736529" cy="225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xmlns="" id="{2A7675FA-BB8C-43BF-B635-031C3215E1AC}"/>
              </a:ext>
            </a:extLst>
          </p:cNvPr>
          <p:cNvCxnSpPr>
            <a:cxnSpLocks/>
            <a:endCxn id="20" idx="1"/>
          </p:cNvCxnSpPr>
          <p:nvPr/>
        </p:nvCxnSpPr>
        <p:spPr bwMode="auto">
          <a:xfrm>
            <a:off x="3881983" y="3957363"/>
            <a:ext cx="1208568" cy="1178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pole tekstowe 7">
            <a:extLst>
              <a:ext uri="{FF2B5EF4-FFF2-40B4-BE49-F238E27FC236}">
                <a16:creationId xmlns:a16="http://schemas.microsoft.com/office/drawing/2014/main" xmlns="" id="{D5411F20-288A-4D41-81B7-748B733A4952}"/>
              </a:ext>
            </a:extLst>
          </p:cNvPr>
          <p:cNvSpPr txBox="1"/>
          <p:nvPr/>
        </p:nvSpPr>
        <p:spPr>
          <a:xfrm>
            <a:off x="5090551" y="3784482"/>
            <a:ext cx="299150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CARPATHIA HEALTH</a:t>
            </a: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xmlns="" id="{DE531245-5BC6-4F73-BD1F-CA3BDAC270B3}"/>
              </a:ext>
            </a:extLst>
          </p:cNvPr>
          <p:cNvSpPr/>
          <p:nvPr/>
        </p:nvSpPr>
        <p:spPr bwMode="auto">
          <a:xfrm>
            <a:off x="1567662" y="2320345"/>
            <a:ext cx="1534425" cy="117248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xmlns="" id="{6C91E007-6A9C-4D1A-9180-D625BE2AB156}"/>
              </a:ext>
            </a:extLst>
          </p:cNvPr>
          <p:cNvCxnSpPr>
            <a:cxnSpLocks/>
            <a:endCxn id="23" idx="1"/>
          </p:cNvCxnSpPr>
          <p:nvPr/>
        </p:nvCxnSpPr>
        <p:spPr bwMode="auto">
          <a:xfrm>
            <a:off x="3063221" y="3162276"/>
            <a:ext cx="2002870" cy="225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pole tekstowe 10">
            <a:extLst>
              <a:ext uri="{FF2B5EF4-FFF2-40B4-BE49-F238E27FC236}">
                <a16:creationId xmlns:a16="http://schemas.microsoft.com/office/drawing/2014/main" xmlns="" id="{E643C984-1378-4C47-806B-52CC2BE46659}"/>
              </a:ext>
            </a:extLst>
          </p:cNvPr>
          <p:cNvSpPr txBox="1"/>
          <p:nvPr/>
        </p:nvSpPr>
        <p:spPr>
          <a:xfrm>
            <a:off x="5066091" y="3000139"/>
            <a:ext cx="337789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CARPATHIA PETROLEUM</a:t>
            </a: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xmlns="" id="{AFEF2E1A-422D-444D-A48F-A3570097082C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 flipV="1">
            <a:off x="2523751" y="2651004"/>
            <a:ext cx="2537499" cy="170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pole tekstowe 12">
            <a:extLst>
              <a:ext uri="{FF2B5EF4-FFF2-40B4-BE49-F238E27FC236}">
                <a16:creationId xmlns:a16="http://schemas.microsoft.com/office/drawing/2014/main" xmlns="" id="{F5F1DF91-D180-408A-AEDC-38293983A569}"/>
              </a:ext>
            </a:extLst>
          </p:cNvPr>
          <p:cNvSpPr txBox="1"/>
          <p:nvPr/>
        </p:nvSpPr>
        <p:spPr>
          <a:xfrm>
            <a:off x="5061250" y="2466338"/>
            <a:ext cx="390778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CARPATHIA CITIES and TOWNS</a:t>
            </a:r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4BDC1D7D-DDDF-41D8-9768-36078456039A}"/>
              </a:ext>
            </a:extLst>
          </p:cNvPr>
          <p:cNvSpPr/>
          <p:nvPr/>
        </p:nvSpPr>
        <p:spPr bwMode="auto">
          <a:xfrm>
            <a:off x="2318364" y="2466338"/>
            <a:ext cx="298000" cy="2907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36" name="Obraz 1">
            <a:extLst>
              <a:ext uri="{FF2B5EF4-FFF2-40B4-BE49-F238E27FC236}">
                <a16:creationId xmlns:a16="http://schemas.microsoft.com/office/drawing/2014/main" xmlns="" id="{26CE4F52-4AD7-4957-89A4-4BA172A75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3981" y="3204584"/>
            <a:ext cx="2930532" cy="98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982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9FFF55-7E08-4FEC-BDFE-DBB1901F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Informačné   stretnutie </a:t>
            </a:r>
            <a:br>
              <a:rPr lang="pl-PL" sz="2400" b="1" dirty="0" smtClean="0"/>
            </a:br>
            <a:r>
              <a:rPr lang="pl-PL" sz="2400" b="1" dirty="0" smtClean="0"/>
              <a:t>v zariadení  Hotel  Patriot </a:t>
            </a:r>
            <a:endParaRPr lang="pl-PL" sz="2400" b="1" dirty="0"/>
          </a:p>
        </p:txBody>
      </p:sp>
      <p:pic>
        <p:nvPicPr>
          <p:cNvPr id="5" name="Obraz 5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F5F07F52-A4F9-4C6F-8562-2641EA0D5C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9775" y="681037"/>
            <a:ext cx="1724025" cy="581025"/>
          </a:xfrm>
          <a:prstGeom prst="rect">
            <a:avLst/>
          </a:prstGeom>
        </p:spPr>
      </p:pic>
      <p:pic>
        <p:nvPicPr>
          <p:cNvPr id="7" name="Obraz 6" descr="logo.jpg">
            <a:extLst>
              <a:ext uri="{FF2B5EF4-FFF2-40B4-BE49-F238E27FC236}">
                <a16:creationId xmlns:a16="http://schemas.microsoft.com/office/drawing/2014/main" xmlns="" id="{D17CEA5D-187A-4503-9214-B647869844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3831" y="569323"/>
            <a:ext cx="967169" cy="79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BC339E1-237A-4393-9EA8-00FC8C121B4F}"/>
              </a:ext>
            </a:extLst>
          </p:cNvPr>
          <p:cNvSpPr txBox="1"/>
          <p:nvPr/>
        </p:nvSpPr>
        <p:spPr>
          <a:xfrm>
            <a:off x="838200" y="2358727"/>
            <a:ext cx="9479245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>
                <a:cs typeface="Calibri"/>
              </a:rPr>
              <a:t>Privítanie účastníkov stretnutia a ich prezentácia.</a:t>
            </a:r>
            <a:r>
              <a:rPr lang="sk-SK" dirty="0" smtClean="0"/>
              <a:t> Pozvanie na stretnutie prijali osoby z radov printových, rozhlasových a internetových médií a zástupcov inštitúcií, organizácií a subjektov spojených s propagáciou  a rozvojom územných značiek regiónov zohľadňujúc nové rozvojové trendy v turistike.</a:t>
            </a:r>
            <a:r>
              <a:rPr lang="pl-PL" sz="1800" dirty="0" smtClean="0">
                <a:cs typeface="Calibri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 smtClean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1" dirty="0" smtClean="0">
                <a:cs typeface="Calibri"/>
              </a:rPr>
              <a:t>Stretnutie </a:t>
            </a:r>
            <a:r>
              <a:rPr lang="pl-PL" i="1" dirty="0" smtClean="0">
                <a:cs typeface="Calibri"/>
              </a:rPr>
              <a:t>otvoril : Ing. Ján Ragan primátor mesta Vranov nad Topľou.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i="1" dirty="0" smtClean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1" dirty="0" smtClean="0">
                <a:cs typeface="Calibri"/>
              </a:rPr>
              <a:t>Účastníkom sa prihovorili : PhDr. Michal Kaliňák hovorca ZMOS-u, Ján Hudacký Honorárny </a:t>
            </a:r>
            <a:r>
              <a:rPr lang="pl-PL" i="1" dirty="0" smtClean="0">
                <a:cs typeface="Calibri"/>
              </a:rPr>
              <a:t>konzul Poľska na Slovensku a Dawid Lasek Predseda Združenia Euroregión v Rzeszowe.</a:t>
            </a:r>
            <a:r>
              <a:rPr lang="pl-PL" sz="1800" i="1" dirty="0" smtClean="0">
                <a:cs typeface="Calibri"/>
              </a:rPr>
              <a:t> </a:t>
            </a:r>
            <a:endParaRPr lang="pl-PL" sz="1800" i="1" dirty="0">
              <a:cs typeface="Calibri"/>
            </a:endParaRPr>
          </a:p>
          <a:p>
            <a:pPr marL="285750" indent="-285750"/>
            <a:endParaRPr lang="pl-PL" sz="1800" i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>
                <a:cs typeface="Calibri"/>
              </a:rPr>
              <a:t>Stretnutie viedol a projekt predstavil: Ing. Alfonz Kobielsky manažér projektu EtnoCarpathia.</a:t>
            </a:r>
            <a:endParaRPr lang="pl-PL" sz="1800" i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i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1" dirty="0" smtClean="0">
                <a:cs typeface="Calibri"/>
              </a:rPr>
              <a:t>Prezentácia experta zo Švajčiarska, </a:t>
            </a:r>
            <a:r>
              <a:rPr lang="pl-PL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Prof. Manu Broccarda z   Institute of Tourism HES-SO Valais-Wallis</a:t>
            </a:r>
            <a:r>
              <a:rPr lang="pl-PL" i="1" dirty="0" smtClean="0">
                <a:ea typeface="Times New Roman" panose="02020603050405020304" pitchFamily="18" charset="0"/>
                <a:cs typeface="Calibri"/>
              </a:rPr>
              <a:t>, ktorý prezentoval moderné </a:t>
            </a:r>
            <a:r>
              <a:rPr lang="pl-PL" sz="1800" i="1" dirty="0" smtClean="0">
                <a:cs typeface="Calibri"/>
              </a:rPr>
              <a:t>inovácie v turizme.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i="1" dirty="0">
              <a:cs typeface="Calibri"/>
            </a:endParaRP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Proces tvorenia značky -  Carpathia,  </a:t>
            </a:r>
            <a:r>
              <a:rPr lang="pl-PL" i="1" dirty="0" smtClean="0">
                <a:cs typeface="Calibri"/>
              </a:rPr>
              <a:t>Dawid Lasek Predseda Združenia Euroregión v Rzeszowe.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pl-PL" sz="1800" i="1" dirty="0" smtClean="0">
              <a:effectLst/>
              <a:ea typeface="Times New Roman" panose="02020603050405020304" pitchFamily="18" charset="0"/>
              <a:cs typeface="Calibri"/>
            </a:endParaRP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i="1" dirty="0" smtClean="0">
                <a:ea typeface="Times New Roman" panose="02020603050405020304" pitchFamily="18" charset="0"/>
                <a:cs typeface="Calibri"/>
              </a:rPr>
              <a:t>Diskusia  účastníkov stretnutia. </a:t>
            </a:r>
            <a:endParaRPr lang="pl-PL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724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pociąg, drzewo, trawa, tor&#10;&#10;Opis wygenerowany przy bardzo wysokim poziomie pewności">
            <a:extLst>
              <a:ext uri="{FF2B5EF4-FFF2-40B4-BE49-F238E27FC236}">
                <a16:creationId xmlns:a16="http://schemas.microsoft.com/office/drawing/2014/main" xmlns="" id="{B6F17F30-CDF9-49DD-BB51-971881E9EE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04"/>
          <a:stretch/>
        </p:blipFill>
        <p:spPr>
          <a:xfrm>
            <a:off x="1" y="10"/>
            <a:ext cx="11862435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4D1609B-102A-4C77-86A2-ACB29FB96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839950" y="0"/>
            <a:ext cx="4352050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651F706-C94E-46D4-BAAE-BAFD1AD97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8667950" y="0"/>
            <a:ext cx="3524051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568438E-EA2B-4971-B6A8-91AD7CE726DE}"/>
              </a:ext>
            </a:extLst>
          </p:cNvPr>
          <p:cNvSpPr txBox="1"/>
          <p:nvPr/>
        </p:nvSpPr>
        <p:spPr>
          <a:xfrm>
            <a:off x="9342863" y="208156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Zapraszamy do współpracy…</a:t>
            </a:r>
          </a:p>
          <a:p>
            <a:endParaRPr lang="pl-PL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pl-PL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pl-PL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pl-PL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19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91AD47-9C99-472F-BDAA-21B183F33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xmlns="" id="{9E706731-3860-4E73-9335-A870F6741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xmlns="" id="{CD2ED21F-DC95-4AD1-8327-D561F5FCA3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BB0EBC8C-66CB-4B7B-B5A4-22C52CC3ED11}"/>
              </a:ext>
            </a:extLst>
          </p:cNvPr>
          <p:cNvSpPr txBox="1"/>
          <p:nvPr/>
        </p:nvSpPr>
        <p:spPr>
          <a:xfrm>
            <a:off x="838200" y="2021249"/>
            <a:ext cx="5707565" cy="41557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Pl</a:t>
            </a:r>
            <a:r>
              <a:rPr lang="sk-SK" sz="2000" dirty="0" err="1" smtClean="0"/>
              <a:t>á</a:t>
            </a:r>
            <a:r>
              <a:rPr lang="sk-SK" sz="2000" dirty="0" err="1" smtClean="0"/>
              <a:t>n</a:t>
            </a:r>
            <a:r>
              <a:rPr lang="sk-SK" sz="2000" dirty="0" smtClean="0"/>
              <a:t> </a:t>
            </a:r>
            <a:r>
              <a:rPr lang="sk-SK" sz="2000" dirty="0" smtClean="0"/>
              <a:t>prezentácie</a:t>
            </a:r>
            <a:r>
              <a:rPr lang="en-US" sz="2000" dirty="0" smtClean="0"/>
              <a:t>:</a:t>
            </a:r>
            <a:endParaRPr lang="en-US" sz="2000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smtClean="0"/>
              <a:t>Projekt </a:t>
            </a:r>
            <a:r>
              <a:rPr lang="sk-SK" sz="2000" dirty="0" err="1" smtClean="0"/>
              <a:t>EtnoCarpathia</a:t>
            </a:r>
            <a:r>
              <a:rPr lang="sk-SK" sz="2000" dirty="0" smtClean="0"/>
              <a:t> a jeho ciele. 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smtClean="0"/>
              <a:t>Vplyv a dopad projektu na cezhraničné územie. </a:t>
            </a:r>
            <a:endParaRPr lang="sk-SK" sz="2000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smtClean="0"/>
              <a:t>V skratke úlohy projektu a ich cieľové skupiny. 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smtClean="0"/>
              <a:t>Prezentácia Moderné inovácie v turizme. 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smtClean="0"/>
              <a:t>Tvorba značky </a:t>
            </a:r>
            <a:r>
              <a:rPr lang="pl-PL" sz="2000" dirty="0" smtClean="0"/>
              <a:t>CARPATHIA.</a:t>
            </a:r>
            <a:endParaRPr lang="sk-SK" sz="2000" dirty="0" smtClean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smtClean="0"/>
              <a:t>Možnosti čerpania fondov EÚ.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smtClean="0"/>
              <a:t>Obed.</a:t>
            </a:r>
            <a:endParaRPr lang="en-US" sz="2000" dirty="0" smtClean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smtClean="0"/>
              <a:t>Diskusia. 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8" name="Obraz 9" descr="Obraz zawierający niebo, zewnętrzne, trawa, góra&#10;&#10;Opis wygenerowany przy bardzo wysokim poziomie pewności">
            <a:extLst>
              <a:ext uri="{FF2B5EF4-FFF2-40B4-BE49-F238E27FC236}">
                <a16:creationId xmlns:a16="http://schemas.microsoft.com/office/drawing/2014/main" xmlns="" id="{678C66F4-BE0D-409B-8727-2408DCD56F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1564" y="2021249"/>
            <a:ext cx="2713770" cy="1811442"/>
          </a:xfrm>
          <a:prstGeom prst="rect">
            <a:avLst/>
          </a:prstGeom>
        </p:spPr>
      </p:pic>
      <p:pic>
        <p:nvPicPr>
          <p:cNvPr id="9" name="Obraz 1">
            <a:extLst>
              <a:ext uri="{FF2B5EF4-FFF2-40B4-BE49-F238E27FC236}">
                <a16:creationId xmlns:a16="http://schemas.microsoft.com/office/drawing/2014/main" xmlns="" id="{DB15D734-5ED4-47F3-ADFE-1B4D0238E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5465" y="345711"/>
            <a:ext cx="3304302" cy="110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 descr="logo.jpg">
            <a:extLst>
              <a:ext uri="{FF2B5EF4-FFF2-40B4-BE49-F238E27FC236}">
                <a16:creationId xmlns:a16="http://schemas.microsoft.com/office/drawing/2014/main" xmlns="" id="{5D4BF23D-08A4-4289-AA5B-70D85C681B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94433" y="4402646"/>
            <a:ext cx="1719134" cy="14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8216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9FFF55-7E08-4FEC-BDFE-DBB1901F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Strategia EK „Karpacki Horyzont 2030”  </a:t>
            </a:r>
          </a:p>
        </p:txBody>
      </p:sp>
      <p:pic>
        <p:nvPicPr>
          <p:cNvPr id="5" name="Obraz 5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F5F07F52-A4F9-4C6F-8562-2641EA0D5C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9775" y="681037"/>
            <a:ext cx="1724025" cy="581025"/>
          </a:xfrm>
          <a:prstGeom prst="rect">
            <a:avLst/>
          </a:prstGeom>
        </p:spPr>
      </p:pic>
      <p:pic>
        <p:nvPicPr>
          <p:cNvPr id="7" name="Obraz 6" descr="logo.jpg">
            <a:extLst>
              <a:ext uri="{FF2B5EF4-FFF2-40B4-BE49-F238E27FC236}">
                <a16:creationId xmlns:a16="http://schemas.microsoft.com/office/drawing/2014/main" xmlns="" id="{D17CEA5D-187A-4503-9214-B647869844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3831" y="569323"/>
            <a:ext cx="967169" cy="79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B9639071-1A3E-4D70-9962-91B822DCFBCE}"/>
              </a:ext>
            </a:extLst>
          </p:cNvPr>
          <p:cNvSpPr txBox="1"/>
          <p:nvPr/>
        </p:nvSpPr>
        <p:spPr>
          <a:xfrm>
            <a:off x="982414" y="3203921"/>
            <a:ext cx="289149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INTEGRACJA 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3634BBF5-D4A2-4632-9CE4-B2973B9DE427}"/>
              </a:ext>
            </a:extLst>
          </p:cNvPr>
          <p:cNvSpPr txBox="1"/>
          <p:nvPr/>
        </p:nvSpPr>
        <p:spPr>
          <a:xfrm>
            <a:off x="4940617" y="2209331"/>
            <a:ext cx="18928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Paradygmaty/ fazy </a:t>
            </a:r>
          </a:p>
          <a:p>
            <a:endParaRPr lang="pl-PL" sz="14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1864DE94-FFEF-4E51-BD51-19DBF13034D6}"/>
              </a:ext>
            </a:extLst>
          </p:cNvPr>
          <p:cNvSpPr txBox="1"/>
          <p:nvPr/>
        </p:nvSpPr>
        <p:spPr>
          <a:xfrm>
            <a:off x="4441270" y="3203922"/>
            <a:ext cx="2891496" cy="307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KOMERCJALIZACJA  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F17D6D23-9155-419D-A6F4-2E9F48E02DF9}"/>
              </a:ext>
            </a:extLst>
          </p:cNvPr>
          <p:cNvSpPr txBox="1"/>
          <p:nvPr/>
        </p:nvSpPr>
        <p:spPr>
          <a:xfrm>
            <a:off x="7790199" y="3203921"/>
            <a:ext cx="2912604" cy="307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INTERNACJONALIZACJA   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86CCD501-9A19-4A53-A4BC-E9DB56255A1A}"/>
              </a:ext>
            </a:extLst>
          </p:cNvPr>
          <p:cNvSpPr txBox="1"/>
          <p:nvPr/>
        </p:nvSpPr>
        <p:spPr>
          <a:xfrm>
            <a:off x="1685736" y="4195891"/>
            <a:ext cx="148485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ZASOBY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6EAF18EA-14E3-4C31-A5C8-46CBDE9F0EC5}"/>
              </a:ext>
            </a:extLst>
          </p:cNvPr>
          <p:cNvSpPr txBox="1"/>
          <p:nvPr/>
        </p:nvSpPr>
        <p:spPr>
          <a:xfrm>
            <a:off x="5144591" y="4176124"/>
            <a:ext cx="148485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PRODUKT  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xmlns="" id="{1918CF8C-861D-4F42-B04A-F86B87435161}"/>
              </a:ext>
            </a:extLst>
          </p:cNvPr>
          <p:cNvSpPr txBox="1"/>
          <p:nvPr/>
        </p:nvSpPr>
        <p:spPr>
          <a:xfrm>
            <a:off x="8428574" y="4162334"/>
            <a:ext cx="148485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RYNEK  </a:t>
            </a:r>
          </a:p>
        </p:txBody>
      </p: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xmlns="" id="{349C70ED-20D1-44DB-8E2B-09B6C19E0B80}"/>
              </a:ext>
            </a:extLst>
          </p:cNvPr>
          <p:cNvCxnSpPr/>
          <p:nvPr/>
        </p:nvCxnSpPr>
        <p:spPr>
          <a:xfrm>
            <a:off x="3873910" y="4305319"/>
            <a:ext cx="737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xmlns="" id="{F973BD72-B66A-4791-872B-C8A9A153F429}"/>
              </a:ext>
            </a:extLst>
          </p:cNvPr>
          <p:cNvCxnSpPr/>
          <p:nvPr/>
        </p:nvCxnSpPr>
        <p:spPr>
          <a:xfrm>
            <a:off x="7162800" y="4349779"/>
            <a:ext cx="737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192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769A321E-1276-44DB-854D-831E0ABB010C}"/>
              </a:ext>
            </a:extLst>
          </p:cNvPr>
          <p:cNvSpPr/>
          <p:nvPr/>
        </p:nvSpPr>
        <p:spPr>
          <a:xfrm>
            <a:off x="2172630" y="-1858"/>
            <a:ext cx="10017510" cy="12080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Obraz 22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xmlns="" id="{4F16C7D9-9ADF-4505-AC81-7C8AA5177D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2630" y="1535185"/>
            <a:ext cx="4861105" cy="3518479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817EF49B-5874-42E2-9A42-A110A7ACABA1}"/>
              </a:ext>
            </a:extLst>
          </p:cNvPr>
          <p:cNvSpPr txBox="1"/>
          <p:nvPr/>
        </p:nvSpPr>
        <p:spPr>
          <a:xfrm>
            <a:off x="8999034" y="338254"/>
            <a:ext cx="274320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l-PL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Euroregion Karpacki:</a:t>
            </a:r>
            <a:endParaRPr lang="pl-PL" b="1" dirty="0">
              <a:solidFill>
                <a:schemeClr val="accent4">
                  <a:lumMod val="20000"/>
                  <a:lumOff val="80000"/>
                </a:schemeClr>
              </a:solidFill>
              <a:cs typeface="Calibri"/>
            </a:endParaRPr>
          </a:p>
          <a:p>
            <a:pPr algn="r"/>
            <a:r>
              <a:rPr lang="pl-PL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1. Największy w Europie </a:t>
            </a:r>
          </a:p>
          <a:p>
            <a:pPr algn="r"/>
            <a:r>
              <a:rPr lang="pl-PL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2. 156 000 km2</a:t>
            </a:r>
          </a:p>
          <a:p>
            <a:pPr algn="r"/>
            <a:endParaRPr lang="pl-PL">
              <a:cs typeface="Calibri"/>
            </a:endParaRPr>
          </a:p>
          <a:p>
            <a:pPr algn="r"/>
            <a:r>
              <a:rPr lang="pl-PL" dirty="0">
                <a:cs typeface="Calibri"/>
              </a:rPr>
              <a:t>3. ok 15 mln </a:t>
            </a:r>
            <a:r>
              <a:rPr lang="pl-PL" dirty="0" err="1">
                <a:cs typeface="Calibri"/>
              </a:rPr>
              <a:t>mieszkanców</a:t>
            </a:r>
            <a:endParaRPr lang="pl-PL" dirty="0">
              <a:cs typeface="Calibri"/>
            </a:endParaRPr>
          </a:p>
          <a:p>
            <a:pPr algn="r"/>
            <a:endParaRPr lang="pl-PL" dirty="0">
              <a:cs typeface="Calibri"/>
            </a:endParaRPr>
          </a:p>
          <a:p>
            <a:pPr algn="r"/>
            <a:r>
              <a:rPr lang="pl-PL" dirty="0">
                <a:cs typeface="Calibri"/>
              </a:rPr>
              <a:t>4. 5 państw:</a:t>
            </a:r>
            <a:endParaRPr lang="pl-PL" dirty="0"/>
          </a:p>
          <a:p>
            <a:pPr algn="r"/>
            <a:endParaRPr lang="pl-PL" b="1" dirty="0">
              <a:cs typeface="Calibri"/>
            </a:endParaRPr>
          </a:p>
          <a:p>
            <a:pPr algn="r"/>
            <a:r>
              <a:rPr lang="pl-PL" b="1" dirty="0">
                <a:cs typeface="Calibri"/>
              </a:rPr>
              <a:t>Polska</a:t>
            </a:r>
            <a:endParaRPr lang="pl-PL" dirty="0"/>
          </a:p>
          <a:p>
            <a:pPr algn="r"/>
            <a:r>
              <a:rPr lang="pl-PL" b="1" dirty="0">
                <a:cs typeface="Calibri"/>
              </a:rPr>
              <a:t>Ukraina</a:t>
            </a:r>
          </a:p>
          <a:p>
            <a:pPr algn="r"/>
            <a:r>
              <a:rPr lang="pl-PL" b="1" dirty="0">
                <a:cs typeface="Calibri"/>
              </a:rPr>
              <a:t>Słowacja </a:t>
            </a:r>
          </a:p>
          <a:p>
            <a:pPr algn="r"/>
            <a:r>
              <a:rPr lang="pl-PL" b="1" dirty="0">
                <a:cs typeface="Calibri"/>
              </a:rPr>
              <a:t>Rumunia </a:t>
            </a:r>
          </a:p>
          <a:p>
            <a:pPr algn="r"/>
            <a:r>
              <a:rPr lang="pl-PL" b="1" dirty="0">
                <a:cs typeface="Calibri"/>
              </a:rPr>
              <a:t>Węgry</a:t>
            </a:r>
          </a:p>
        </p:txBody>
      </p:sp>
      <p:pic>
        <p:nvPicPr>
          <p:cNvPr id="25" name="Obraz 25" descr="Obraz zawierający niebo, zewnętrzne, góra, podłoże&#10;&#10;Opis wygenerowany przy bardzo wysokim poziomie pewności">
            <a:extLst>
              <a:ext uri="{FF2B5EF4-FFF2-40B4-BE49-F238E27FC236}">
                <a16:creationId xmlns:a16="http://schemas.microsoft.com/office/drawing/2014/main" xmlns="" id="{24ACE64E-118A-49F5-ABE3-7131A33B64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4790" y="4735551"/>
            <a:ext cx="2743200" cy="1828800"/>
          </a:xfrm>
          <a:prstGeom prst="rect">
            <a:avLst/>
          </a:prstGeom>
        </p:spPr>
      </p:pic>
      <p:pic>
        <p:nvPicPr>
          <p:cNvPr id="7" name="Obraz 6" descr="logo.jpg">
            <a:extLst>
              <a:ext uri="{FF2B5EF4-FFF2-40B4-BE49-F238E27FC236}">
                <a16:creationId xmlns:a16="http://schemas.microsoft.com/office/drawing/2014/main" xmlns="" id="{11023102-C63D-43FE-90BC-7D3681E225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472" y="65539"/>
            <a:ext cx="1328880" cy="108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44592C3-2C29-4067-B57F-28C602C15BFD}"/>
              </a:ext>
            </a:extLst>
          </p:cNvPr>
          <p:cNvSpPr txBox="1"/>
          <p:nvPr/>
        </p:nvSpPr>
        <p:spPr>
          <a:xfrm>
            <a:off x="656749" y="5587068"/>
            <a:ext cx="789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Karpacka Platforma Turystyki Zrównoważonej Konwencji Karpackiej </a:t>
            </a:r>
          </a:p>
          <a:p>
            <a:r>
              <a:rPr lang="pl-PL" dirty="0"/>
              <a:t>Paradygmaty Strategii KH 2030: </a:t>
            </a:r>
            <a:r>
              <a:rPr lang="pl-PL" b="1" dirty="0"/>
              <a:t>Integracja – Komercjalizacja – Internacjonalizacja </a:t>
            </a:r>
          </a:p>
        </p:txBody>
      </p:sp>
    </p:spTree>
    <p:extLst>
      <p:ext uri="{BB962C8B-B14F-4D97-AF65-F5344CB8AC3E}">
        <p14:creationId xmlns:p14="http://schemas.microsoft.com/office/powerpoint/2010/main" xmlns="" val="322932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>
            <a:extLst>
              <a:ext uri="{FF2B5EF4-FFF2-40B4-BE49-F238E27FC236}">
                <a16:creationId xmlns:a16="http://schemas.microsoft.com/office/drawing/2014/main" xmlns="" id="{D19E41D8-0309-44BD-801B-009E2D6C30EA}"/>
              </a:ext>
            </a:extLst>
          </p:cNvPr>
          <p:cNvSpPr/>
          <p:nvPr/>
        </p:nvSpPr>
        <p:spPr>
          <a:xfrm>
            <a:off x="416312" y="369849"/>
            <a:ext cx="5551448" cy="9051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Picture 16" descr="Znalezione obrazy dla zapytania asecu">
            <a:extLst>
              <a:ext uri="{FF2B5EF4-FFF2-40B4-BE49-F238E27FC236}">
                <a16:creationId xmlns:a16="http://schemas.microsoft.com/office/drawing/2014/main" xmlns="" id="{CFCD0886-2C0E-42C0-B930-112EA5901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22850"/>
            <a:ext cx="986864" cy="8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269FDACB-AD4F-42C9-A68E-F76DE7DB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58401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xmlns="" id="{48BC92E3-555A-4337-B1A8-D147FD91345D}"/>
              </a:ext>
            </a:extLst>
          </p:cNvPr>
          <p:cNvCxnSpPr/>
          <p:nvPr/>
        </p:nvCxnSpPr>
        <p:spPr>
          <a:xfrm flipV="1">
            <a:off x="4139952" y="2708920"/>
            <a:ext cx="144016" cy="187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3071FD65-D036-40A2-9349-BAC5A37E09D4}"/>
              </a:ext>
            </a:extLst>
          </p:cNvPr>
          <p:cNvCxnSpPr/>
          <p:nvPr/>
        </p:nvCxnSpPr>
        <p:spPr>
          <a:xfrm>
            <a:off x="4139952" y="4581128"/>
            <a:ext cx="144016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xmlns="" id="{8EA780C8-237E-40E1-BEBD-36AAFF1EDA0F}"/>
              </a:ext>
            </a:extLst>
          </p:cNvPr>
          <p:cNvCxnSpPr>
            <a:cxnSpLocks/>
          </p:cNvCxnSpPr>
          <p:nvPr/>
        </p:nvCxnSpPr>
        <p:spPr>
          <a:xfrm flipH="1" flipV="1">
            <a:off x="2915816" y="4437112"/>
            <a:ext cx="1224136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xmlns="" id="{52FA3E23-DEE2-442A-A1DF-0B88091085CA}"/>
              </a:ext>
            </a:extLst>
          </p:cNvPr>
          <p:cNvCxnSpPr>
            <a:cxnSpLocks/>
          </p:cNvCxnSpPr>
          <p:nvPr/>
        </p:nvCxnSpPr>
        <p:spPr>
          <a:xfrm flipH="1">
            <a:off x="3288309" y="4516284"/>
            <a:ext cx="851643" cy="424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xmlns="" id="{6B6AF5FA-8571-4E2C-B335-B422FEFD79F7}"/>
              </a:ext>
            </a:extLst>
          </p:cNvPr>
          <p:cNvCxnSpPr>
            <a:cxnSpLocks/>
          </p:cNvCxnSpPr>
          <p:nvPr/>
        </p:nvCxnSpPr>
        <p:spPr>
          <a:xfrm flipH="1">
            <a:off x="1475656" y="4509120"/>
            <a:ext cx="266429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xmlns="" id="{D0530BC6-2E20-4F74-9D27-52BEC80CAB13}"/>
              </a:ext>
            </a:extLst>
          </p:cNvPr>
          <p:cNvCxnSpPr>
            <a:cxnSpLocks/>
          </p:cNvCxnSpPr>
          <p:nvPr/>
        </p:nvCxnSpPr>
        <p:spPr>
          <a:xfrm flipH="1" flipV="1">
            <a:off x="3419874" y="3717032"/>
            <a:ext cx="72007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Znalezione obrazy dla zapytania bothnian arc">
            <a:extLst>
              <a:ext uri="{FF2B5EF4-FFF2-40B4-BE49-F238E27FC236}">
                <a16:creationId xmlns:a16="http://schemas.microsoft.com/office/drawing/2014/main" xmlns="" id="{EAE7F0BC-5BB8-4ECC-A527-F15D814C0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9242" y="1724107"/>
            <a:ext cx="1041736" cy="65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Znalezione obrazy dla zapytania oresund committee">
            <a:extLst>
              <a:ext uri="{FF2B5EF4-FFF2-40B4-BE49-F238E27FC236}">
                <a16:creationId xmlns:a16="http://schemas.microsoft.com/office/drawing/2014/main" xmlns="" id="{AB1A06E4-7650-44A8-85F2-4BFB95670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3446" y="2538928"/>
            <a:ext cx="1100229" cy="50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Znalezione obrazy dla zapytania EurorrexiÃ³n Galicia-Norte de Portugal">
            <a:extLst>
              <a:ext uri="{FF2B5EF4-FFF2-40B4-BE49-F238E27FC236}">
                <a16:creationId xmlns:a16="http://schemas.microsoft.com/office/drawing/2014/main" xmlns="" id="{D602C09B-7B87-4824-8741-D898F26A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3762" y="3756770"/>
            <a:ext cx="1900238" cy="106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xmlns="" id="{140AE5B8-6C0B-454A-BC54-7A36F8D53E24}"/>
              </a:ext>
            </a:extLst>
          </p:cNvPr>
          <p:cNvSpPr/>
          <p:nvPr/>
        </p:nvSpPr>
        <p:spPr>
          <a:xfrm>
            <a:off x="3275857" y="3212976"/>
            <a:ext cx="1584174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5E00A8E8-DAB3-4325-9188-2BFE3B549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0459" y="1934583"/>
            <a:ext cx="703612" cy="634507"/>
          </a:xfrm>
          <a:prstGeom prst="rect">
            <a:avLst/>
          </a:prstGeom>
          <a:noFill/>
        </p:spPr>
      </p:pic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xmlns="" id="{7F4D3A19-AFB3-49B6-92CF-D3F3D26CCB24}"/>
              </a:ext>
            </a:extLst>
          </p:cNvPr>
          <p:cNvSpPr/>
          <p:nvPr/>
        </p:nvSpPr>
        <p:spPr>
          <a:xfrm>
            <a:off x="1331640" y="2132856"/>
            <a:ext cx="4176463" cy="346476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pic>
        <p:nvPicPr>
          <p:cNvPr id="16" name="Picture 10" descr="Znalezione obrazy dla zapytania friuli venezia giulia turism">
            <a:extLst>
              <a:ext uri="{FF2B5EF4-FFF2-40B4-BE49-F238E27FC236}">
                <a16:creationId xmlns:a16="http://schemas.microsoft.com/office/drawing/2014/main" xmlns="" id="{CFD59D0A-45F1-4CAD-A59B-A84FBE13A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3762" y="5392044"/>
            <a:ext cx="1475234" cy="6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xmlns="" id="{143BDC50-598F-49F3-8EA1-30C9296C483D}"/>
              </a:ext>
            </a:extLst>
          </p:cNvPr>
          <p:cNvCxnSpPr>
            <a:cxnSpLocks/>
          </p:cNvCxnSpPr>
          <p:nvPr/>
        </p:nvCxnSpPr>
        <p:spPr>
          <a:xfrm flipH="1">
            <a:off x="2853502" y="4509120"/>
            <a:ext cx="128645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>
            <a:extLst>
              <a:ext uri="{FF2B5EF4-FFF2-40B4-BE49-F238E27FC236}">
                <a16:creationId xmlns:a16="http://schemas.microsoft.com/office/drawing/2014/main" xmlns="" id="{11F285AB-6FAF-416C-AE2C-21B53F53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6379" y="4648907"/>
            <a:ext cx="647787" cy="58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Znalezione obrazy dla zapytania trÃ³jmorze logo">
            <a:extLst>
              <a:ext uri="{FF2B5EF4-FFF2-40B4-BE49-F238E27FC236}">
                <a16:creationId xmlns:a16="http://schemas.microsoft.com/office/drawing/2014/main" xmlns="" id="{13E11629-47F9-4374-8039-4D5DF81F7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1595" y="2794492"/>
            <a:ext cx="1067294" cy="63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Znalezione obrazy dla zapytania euregio">
            <a:extLst>
              <a:ext uri="{FF2B5EF4-FFF2-40B4-BE49-F238E27FC236}">
                <a16:creationId xmlns:a16="http://schemas.microsoft.com/office/drawing/2014/main" xmlns="" id="{5960236E-59F5-47B0-8D43-BC0C5E32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6379" y="3212976"/>
            <a:ext cx="783533" cy="7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0CDE3A50-4C21-406B-AD2E-95B302D07C17}"/>
              </a:ext>
            </a:extLst>
          </p:cNvPr>
          <p:cNvSpPr txBox="1"/>
          <p:nvPr/>
        </p:nvSpPr>
        <p:spPr>
          <a:xfrm>
            <a:off x="4178992" y="2406078"/>
            <a:ext cx="12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1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690C5859-77D6-440D-ACEE-FEC83B4788F0}"/>
              </a:ext>
            </a:extLst>
          </p:cNvPr>
          <p:cNvSpPr txBox="1"/>
          <p:nvPr/>
        </p:nvSpPr>
        <p:spPr>
          <a:xfrm>
            <a:off x="7333769" y="1964954"/>
            <a:ext cx="12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1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xmlns="" id="{5D6C9FDA-1DB3-42C4-8F7B-7772A009552E}"/>
              </a:ext>
            </a:extLst>
          </p:cNvPr>
          <p:cNvSpPr txBox="1"/>
          <p:nvPr/>
        </p:nvSpPr>
        <p:spPr>
          <a:xfrm>
            <a:off x="3256102" y="3411324"/>
            <a:ext cx="12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2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D3FBFBFA-FE9E-4FA0-921F-B3CD4E2ABFFC}"/>
              </a:ext>
            </a:extLst>
          </p:cNvPr>
          <p:cNvSpPr txBox="1"/>
          <p:nvPr/>
        </p:nvSpPr>
        <p:spPr>
          <a:xfrm>
            <a:off x="7349689" y="2629790"/>
            <a:ext cx="12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2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xmlns="" id="{9AB65FFC-773D-4DAB-AB66-BE741AF1292F}"/>
              </a:ext>
            </a:extLst>
          </p:cNvPr>
          <p:cNvSpPr txBox="1"/>
          <p:nvPr/>
        </p:nvSpPr>
        <p:spPr>
          <a:xfrm>
            <a:off x="2658821" y="4249928"/>
            <a:ext cx="38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3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xmlns="" id="{6C8C768D-B8EC-437D-ABE6-668F6FC91273}"/>
              </a:ext>
            </a:extLst>
          </p:cNvPr>
          <p:cNvSpPr txBox="1"/>
          <p:nvPr/>
        </p:nvSpPr>
        <p:spPr>
          <a:xfrm>
            <a:off x="7340633" y="3422693"/>
            <a:ext cx="38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3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xmlns="" id="{9F1B2276-B3B0-4342-B1BC-695DC5AA6593}"/>
              </a:ext>
            </a:extLst>
          </p:cNvPr>
          <p:cNvSpPr txBox="1"/>
          <p:nvPr/>
        </p:nvSpPr>
        <p:spPr>
          <a:xfrm>
            <a:off x="1267834" y="4766565"/>
            <a:ext cx="38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4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xmlns="" id="{40C1C3B2-5F7E-412F-B92D-D99B9623D6A7}"/>
              </a:ext>
            </a:extLst>
          </p:cNvPr>
          <p:cNvSpPr txBox="1"/>
          <p:nvPr/>
        </p:nvSpPr>
        <p:spPr>
          <a:xfrm>
            <a:off x="7340633" y="4087529"/>
            <a:ext cx="38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4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xmlns="" id="{91B43525-7AC8-4BEC-A9BE-0D1D8ECB208B}"/>
              </a:ext>
            </a:extLst>
          </p:cNvPr>
          <p:cNvSpPr txBox="1"/>
          <p:nvPr/>
        </p:nvSpPr>
        <p:spPr>
          <a:xfrm>
            <a:off x="2621193" y="4605776"/>
            <a:ext cx="38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5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647AA7CF-2B7B-434C-88A4-0024AD65FA9A}"/>
              </a:ext>
            </a:extLst>
          </p:cNvPr>
          <p:cNvSpPr txBox="1"/>
          <p:nvPr/>
        </p:nvSpPr>
        <p:spPr>
          <a:xfrm>
            <a:off x="7339731" y="4728449"/>
            <a:ext cx="38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5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xmlns="" id="{2F08A776-DF41-42DA-B548-C56B8BDCAF17}"/>
              </a:ext>
            </a:extLst>
          </p:cNvPr>
          <p:cNvSpPr txBox="1"/>
          <p:nvPr/>
        </p:nvSpPr>
        <p:spPr>
          <a:xfrm>
            <a:off x="6775853" y="5664873"/>
            <a:ext cx="38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6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xmlns="" id="{62434A3E-6A73-4920-810C-D5129A054C78}"/>
              </a:ext>
            </a:extLst>
          </p:cNvPr>
          <p:cNvSpPr txBox="1"/>
          <p:nvPr/>
        </p:nvSpPr>
        <p:spPr>
          <a:xfrm>
            <a:off x="3060078" y="4768312"/>
            <a:ext cx="38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6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xmlns="" id="{0A1542F5-B353-43F9-9EBD-AE31BA26320D}"/>
              </a:ext>
            </a:extLst>
          </p:cNvPr>
          <p:cNvSpPr txBox="1"/>
          <p:nvPr/>
        </p:nvSpPr>
        <p:spPr>
          <a:xfrm>
            <a:off x="7373060" y="6143802"/>
            <a:ext cx="38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7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xmlns="" id="{1A8B444E-AA87-4C1C-A3DB-70E989A1C45F}"/>
              </a:ext>
            </a:extLst>
          </p:cNvPr>
          <p:cNvSpPr txBox="1"/>
          <p:nvPr/>
        </p:nvSpPr>
        <p:spPr>
          <a:xfrm>
            <a:off x="4139952" y="5417150"/>
            <a:ext cx="38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7</a:t>
            </a:r>
          </a:p>
        </p:txBody>
      </p:sp>
      <p:pic>
        <p:nvPicPr>
          <p:cNvPr id="36" name="Obraz 6">
            <a:extLst>
              <a:ext uri="{FF2B5EF4-FFF2-40B4-BE49-F238E27FC236}">
                <a16:creationId xmlns:a16="http://schemas.microsoft.com/office/drawing/2014/main" xmlns="" id="{547F20A8-477C-4679-9907-FF0198F4EEB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172701" y="496250"/>
            <a:ext cx="1371600" cy="1130300"/>
          </a:xfrm>
          <a:prstGeom prst="rect">
            <a:avLst/>
          </a:prstGeom>
        </p:spPr>
      </p:pic>
      <p:sp>
        <p:nvSpPr>
          <p:cNvPr id="37" name="pole tekstowe 36">
            <a:extLst>
              <a:ext uri="{FF2B5EF4-FFF2-40B4-BE49-F238E27FC236}">
                <a16:creationId xmlns:a16="http://schemas.microsoft.com/office/drawing/2014/main" xmlns="" id="{F7AEA5EB-5E44-44AC-96B1-FA475AF8B97C}"/>
              </a:ext>
            </a:extLst>
          </p:cNvPr>
          <p:cNvSpPr txBox="1"/>
          <p:nvPr/>
        </p:nvSpPr>
        <p:spPr>
          <a:xfrm>
            <a:off x="682083" y="496229"/>
            <a:ext cx="59491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solidFill>
                  <a:schemeClr val="bg1"/>
                </a:solidFill>
                <a:cs typeface="Calibri"/>
              </a:rPr>
              <a:t>Międzynarodowa współpraca - europejscy partnerzy - powiązania instytucjonalne </a:t>
            </a:r>
            <a:endParaRPr lang="pl-PL" dirty="0">
              <a:cs typeface="Calibri"/>
            </a:endParaRP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xmlns="" id="{F5AEC0EF-A65F-491D-924B-EBC3C4189548}"/>
              </a:ext>
            </a:extLst>
          </p:cNvPr>
          <p:cNvSpPr/>
          <p:nvPr/>
        </p:nvSpPr>
        <p:spPr>
          <a:xfrm>
            <a:off x="9071286" y="1627"/>
            <a:ext cx="3122339" cy="685799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7503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B6E1FE58-3D87-4357-9E2F-EB6E65E6B8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5474" y="1988840"/>
            <a:ext cx="252888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Znalezione obrazy dla zapytania trÃ³jmorze logo">
            <a:extLst>
              <a:ext uri="{FF2B5EF4-FFF2-40B4-BE49-F238E27FC236}">
                <a16:creationId xmlns:a16="http://schemas.microsoft.com/office/drawing/2014/main" xmlns="" id="{8DC63C64-8702-4F7F-B28D-FEC88641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490" y="3212976"/>
            <a:ext cx="2064841" cy="122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480FD65-39CF-462D-A206-398BECBE6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1498" y="4975690"/>
            <a:ext cx="1239326" cy="1117606"/>
          </a:xfrm>
          <a:prstGeom prst="rect">
            <a:avLst/>
          </a:prstGeom>
          <a:noFill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96DAD18-48F4-4C6D-BD67-F618C7D2EB34}"/>
              </a:ext>
            </a:extLst>
          </p:cNvPr>
          <p:cNvSpPr txBox="1"/>
          <p:nvPr/>
        </p:nvSpPr>
        <p:spPr>
          <a:xfrm>
            <a:off x="4639770" y="2088743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Profesjonalizacja, Integracja, Komercjalizacja                                           i Internacjonalizacja potencjału produktów Marki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E86F32C-8388-41B5-AA32-4F436CCAEEB4}"/>
              </a:ext>
            </a:extLst>
          </p:cNvPr>
          <p:cNvSpPr txBox="1"/>
          <p:nvPr/>
        </p:nvSpPr>
        <p:spPr>
          <a:xfrm>
            <a:off x="4639770" y="3493110"/>
            <a:ext cx="534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Budowa kompetencji w ramach inicjatywy w zakresie rozwoju obszarów przygranicznych i turystyki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00C09E78-F8D6-4954-974F-4E0AACED9610}"/>
              </a:ext>
            </a:extLst>
          </p:cNvPr>
          <p:cNvSpPr txBox="1"/>
          <p:nvPr/>
        </p:nvSpPr>
        <p:spPr>
          <a:xfrm>
            <a:off x="4621030" y="5085184"/>
            <a:ext cx="534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Budowa silnych powiązań gospodarczych pomiędzy regionami przygranicznymi w Europie </a:t>
            </a:r>
          </a:p>
        </p:txBody>
      </p:sp>
      <p:pic>
        <p:nvPicPr>
          <p:cNvPr id="8" name="Obraz 7" descr="logo.jpg">
            <a:extLst>
              <a:ext uri="{FF2B5EF4-FFF2-40B4-BE49-F238E27FC236}">
                <a16:creationId xmlns:a16="http://schemas.microsoft.com/office/drawing/2014/main" xmlns="" id="{78C800CE-913F-46FB-A578-9B9C2A0312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8261" y="132651"/>
            <a:ext cx="1328880" cy="108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2338A22-A599-479A-80A7-08CE1DA619C5}"/>
              </a:ext>
            </a:extLst>
          </p:cNvPr>
          <p:cNvSpPr txBox="1"/>
          <p:nvPr/>
        </p:nvSpPr>
        <p:spPr>
          <a:xfrm>
            <a:off x="3766657" y="492467"/>
            <a:ext cx="388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Pola/ narzędzia INTERNACJONALIZACJI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xmlns="" id="{F72A679F-4449-43B1-91B7-04CEDC21E852}"/>
              </a:ext>
            </a:extLst>
          </p:cNvPr>
          <p:cNvSpPr/>
          <p:nvPr/>
        </p:nvSpPr>
        <p:spPr>
          <a:xfrm>
            <a:off x="5217952" y="1073791"/>
            <a:ext cx="545285" cy="7337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7743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792AF9FB-C951-44AE-879E-4406D66CF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25" y="992991"/>
            <a:ext cx="3827538" cy="38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logo.jpg">
            <a:extLst>
              <a:ext uri="{FF2B5EF4-FFF2-40B4-BE49-F238E27FC236}">
                <a16:creationId xmlns:a16="http://schemas.microsoft.com/office/drawing/2014/main" xmlns="" id="{78C800CE-913F-46FB-A578-9B9C2A0312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8261" y="132651"/>
            <a:ext cx="1328880" cy="108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2338A22-A599-479A-80A7-08CE1DA619C5}"/>
              </a:ext>
            </a:extLst>
          </p:cNvPr>
          <p:cNvSpPr txBox="1"/>
          <p:nvPr/>
        </p:nvSpPr>
        <p:spPr>
          <a:xfrm>
            <a:off x="2423632" y="492467"/>
            <a:ext cx="630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Nowe modele rozwojowe – transgraniczne obszary funkcjonalne 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xmlns="" id="{F72A679F-4449-43B1-91B7-04CEDC21E852}"/>
              </a:ext>
            </a:extLst>
          </p:cNvPr>
          <p:cNvSpPr/>
          <p:nvPr/>
        </p:nvSpPr>
        <p:spPr>
          <a:xfrm>
            <a:off x="5217952" y="1073791"/>
            <a:ext cx="545285" cy="7337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5A66BC54-833F-4273-AE5E-9B6CBE9EE3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6973" y="1690206"/>
            <a:ext cx="5822393" cy="45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244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niebo, zewnętrzne, trawa, przyroda&#10;&#10;Opis wygenerowany przy bardzo wysokim poziomie pewności">
            <a:extLst>
              <a:ext uri="{FF2B5EF4-FFF2-40B4-BE49-F238E27FC236}">
                <a16:creationId xmlns:a16="http://schemas.microsoft.com/office/drawing/2014/main" xmlns="" id="{BDA5B5D9-597F-4781-99B6-89C64003F4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8505"/>
          <a:stretch/>
        </p:blipFill>
        <p:spPr>
          <a:xfrm>
            <a:off x="4818888" y="1"/>
            <a:ext cx="7373112" cy="6857999"/>
          </a:xfrm>
          <a:prstGeom prst="rect">
            <a:avLst/>
          </a:prstGeom>
        </p:spPr>
      </p:pic>
      <p:sp>
        <p:nvSpPr>
          <p:cNvPr id="19" name="Freeform 8">
            <a:extLst>
              <a:ext uri="{FF2B5EF4-FFF2-40B4-BE49-F238E27FC236}">
                <a16:creationId xmlns:a16="http://schemas.microsoft.com/office/drawing/2014/main" xmlns="" id="{9225B0D8-E56E-4ACC-A464-81F406276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xmlns="" id="{8F5D1B28-3976-4367-807C-CAD629CDD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7928933-3BA0-4EF5-BC6B-B6D884337A95}"/>
              </a:ext>
            </a:extLst>
          </p:cNvPr>
          <p:cNvSpPr txBox="1"/>
          <p:nvPr/>
        </p:nvSpPr>
        <p:spPr>
          <a:xfrm>
            <a:off x="804672" y="2600324"/>
            <a:ext cx="5058370" cy="33209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Marka </a:t>
            </a:r>
            <a:r>
              <a:rPr lang="en-US" sz="5400" dirty="0" err="1">
                <a:latin typeface="+mj-lt"/>
                <a:ea typeface="+mj-ea"/>
                <a:cs typeface="+mj-cs"/>
              </a:rPr>
              <a:t>Karpacka</a:t>
            </a:r>
            <a:r>
              <a:rPr lang="en-US" sz="5400" dirty="0">
                <a:latin typeface="+mj-lt"/>
                <a:ea typeface="+mj-ea"/>
                <a:cs typeface="+mj-cs"/>
              </a:rPr>
              <a:t> CARPATHIA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err="1">
                <a:latin typeface="+mj-lt"/>
                <a:ea typeface="+mj-ea"/>
                <a:cs typeface="Calibri Light"/>
              </a:rPr>
              <a:t>Wprowadzenie</a:t>
            </a:r>
            <a:r>
              <a:rPr lang="en-US" sz="2000" dirty="0">
                <a:latin typeface="+mj-lt"/>
                <a:ea typeface="+mj-ea"/>
                <a:cs typeface="Calibri Light"/>
              </a:rPr>
              <a:t> do </a:t>
            </a:r>
            <a:r>
              <a:rPr lang="en-US" sz="2000" dirty="0" err="1">
                <a:latin typeface="+mj-lt"/>
                <a:ea typeface="+mj-ea"/>
                <a:cs typeface="Calibri Light"/>
              </a:rPr>
              <a:t>konceptu</a:t>
            </a:r>
            <a:endParaRPr lang="en-US" sz="2000">
              <a:latin typeface="+mj-lt"/>
              <a:ea typeface="+mj-ea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>
              <a:latin typeface="+mj-lt"/>
              <a:ea typeface="+mj-ea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759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316</Words>
  <Application>Microsoft Office PowerPoint</Application>
  <PresentationFormat>Vlastná</PresentationFormat>
  <Paragraphs>135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Office Theme</vt:lpstr>
      <vt:lpstr>Snímka 1</vt:lpstr>
      <vt:lpstr>Informačné   stretnutie  v zariadení  Hotel  Patriot </vt:lpstr>
      <vt:lpstr>Snímka 3</vt:lpstr>
      <vt:lpstr>Strategia EK „Karpacki Horyzont 2030”  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Architektura systemu Marki – położenie EtnoCarpathii </vt:lpstr>
      <vt:lpstr>Snímka 17</vt:lpstr>
      <vt:lpstr>Snímka 18</vt:lpstr>
      <vt:lpstr>Snímka 19</vt:lpstr>
      <vt:lpstr>Snímka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Dawid Lasek</dc:creator>
  <cp:lastModifiedBy>Nusova</cp:lastModifiedBy>
  <cp:revision>724</cp:revision>
  <dcterms:created xsi:type="dcterms:W3CDTF">2012-08-15T16:54:36Z</dcterms:created>
  <dcterms:modified xsi:type="dcterms:W3CDTF">2021-03-11T11:40:40Z</dcterms:modified>
</cp:coreProperties>
</file>